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4"/>
  </p:notesMasterIdLst>
  <p:handoutMasterIdLst>
    <p:handoutMasterId r:id="rId25"/>
  </p:handoutMasterIdLst>
  <p:sldIdLst>
    <p:sldId id="256" r:id="rId2"/>
    <p:sldId id="257" r:id="rId3"/>
    <p:sldId id="258" r:id="rId4"/>
    <p:sldId id="259" r:id="rId5"/>
    <p:sldId id="260" r:id="rId6"/>
    <p:sldId id="261" r:id="rId7"/>
    <p:sldId id="262" r:id="rId8"/>
    <p:sldId id="263" r:id="rId9"/>
    <p:sldId id="264" r:id="rId10"/>
    <p:sldId id="278" r:id="rId11"/>
    <p:sldId id="267" r:id="rId12"/>
    <p:sldId id="265" r:id="rId13"/>
    <p:sldId id="266" r:id="rId14"/>
    <p:sldId id="268" r:id="rId15"/>
    <p:sldId id="269" r:id="rId16"/>
    <p:sldId id="270" r:id="rId17"/>
    <p:sldId id="271" r:id="rId18"/>
    <p:sldId id="272" r:id="rId19"/>
    <p:sldId id="274" r:id="rId20"/>
    <p:sldId id="275" r:id="rId21"/>
    <p:sldId id="276" r:id="rId22"/>
    <p:sldId id="277" r:id="rId23"/>
  </p:sldIdLst>
  <p:sldSz cx="9144000" cy="5715000" type="screen16x1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p:restoredLeft sz="15620"/>
    <p:restoredTop sz="60309" autoAdjust="0"/>
  </p:normalViewPr>
  <p:slideViewPr>
    <p:cSldViewPr>
      <p:cViewPr varScale="1">
        <p:scale>
          <a:sx n="83" d="100"/>
          <a:sy n="83" d="100"/>
        </p:scale>
        <p:origin x="-1554" y="-90"/>
      </p:cViewPr>
      <p:guideLst>
        <p:guide orient="horz" pos="1800"/>
        <p:guide pos="2880"/>
      </p:guideLst>
    </p:cSldViewPr>
  </p:slideViewPr>
  <p:notesTextViewPr>
    <p:cViewPr>
      <p:scale>
        <a:sx n="100" d="100"/>
        <a:sy n="100" d="100"/>
      </p:scale>
      <p:origin x="0" y="0"/>
    </p:cViewPr>
  </p:notesTextViewPr>
  <p:sorterViewPr>
    <p:cViewPr>
      <p:scale>
        <a:sx n="66" d="100"/>
        <a:sy n="66" d="100"/>
      </p:scale>
      <p:origin x="0" y="0"/>
    </p:cViewPr>
  </p:sorterViewPr>
  <p:notesViewPr>
    <p:cSldViewPr>
      <p:cViewPr varScale="1">
        <p:scale>
          <a:sx n="98" d="100"/>
          <a:sy n="98" d="100"/>
        </p:scale>
        <p:origin x="-2772" y="-108"/>
      </p:cViewPr>
      <p:guideLst>
        <p:guide orient="horz" pos="2880"/>
        <p:guide pos="2160"/>
      </p:guideLst>
    </p:cSldViewPr>
  </p:notes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20650367-07BE-478D-B1A2-549D84A08972}" type="datetimeFigureOut">
              <a:rPr lang="en-US" smtClean="0"/>
              <a:pPr/>
              <a:t>2/27/2010</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627F0065-8CEE-4F01-B6DC-86F8F6A7521D}" type="slidenum">
              <a:rPr lang="en-US" smtClean="0"/>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78287D5-169E-45B1-AD5F-21F69FAC5FE4}" type="datetimeFigureOut">
              <a:rPr lang="en-US" smtClean="0"/>
              <a:pPr/>
              <a:t>2/27/2010</a:t>
            </a:fld>
            <a:endParaRPr lang="en-US"/>
          </a:p>
        </p:txBody>
      </p:sp>
      <p:sp>
        <p:nvSpPr>
          <p:cNvPr id="4" name="Slide Image Placeholder 3"/>
          <p:cNvSpPr>
            <a:spLocks noGrp="1" noRot="1" noChangeAspect="1"/>
          </p:cNvSpPr>
          <p:nvPr>
            <p:ph type="sldImg" idx="2"/>
          </p:nvPr>
        </p:nvSpPr>
        <p:spPr>
          <a:xfrm>
            <a:off x="685800" y="685800"/>
            <a:ext cx="54864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2E009BC-2F62-46DB-96E6-DD04AE5B0CCA}"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1" dirty="0" smtClean="0"/>
              <a:t>a non-jumpstart</a:t>
            </a:r>
            <a:r>
              <a:rPr lang="en-US" b="1" baseline="0" dirty="0" smtClean="0"/>
              <a:t> to</a:t>
            </a:r>
          </a:p>
          <a:p>
            <a:r>
              <a:rPr lang="en-US" baseline="0" dirty="0" smtClean="0"/>
              <a:t>	Only basic C++ knowledge is required. Also, only basic template metaprogramming is shown.</a:t>
            </a:r>
          </a:p>
          <a:p>
            <a:endParaRPr lang="en-US" baseline="0" dirty="0" smtClean="0"/>
          </a:p>
          <a:p>
            <a:r>
              <a:rPr lang="en-US" b="1" baseline="0" dirty="0" smtClean="0"/>
              <a:t>theoretically practical</a:t>
            </a:r>
          </a:p>
          <a:p>
            <a:r>
              <a:rPr lang="en-US" baseline="0" dirty="0" smtClean="0"/>
              <a:t>	There are impressive libraries for template-</a:t>
            </a:r>
            <a:r>
              <a:rPr lang="en-US" baseline="0" dirty="0" err="1" smtClean="0"/>
              <a:t>metaprogramming</a:t>
            </a:r>
            <a:r>
              <a:rPr lang="en-US" baseline="0" dirty="0" smtClean="0"/>
              <a:t>, and there are very impressive libraries built by template-</a:t>
            </a:r>
            <a:r>
              <a:rPr lang="en-US" baseline="0" dirty="0" err="1" smtClean="0"/>
              <a:t>metaprogramming</a:t>
            </a:r>
            <a:r>
              <a:rPr lang="en-US" baseline="0" dirty="0" smtClean="0"/>
              <a:t>. However, due to its complexity and difficulty, template metaprogramming usually only pays off when writing libraries, which are then regularly used.</a:t>
            </a:r>
          </a:p>
          <a:p>
            <a:endParaRPr lang="en-US" baseline="0" dirty="0" smtClean="0"/>
          </a:p>
          <a:p>
            <a:r>
              <a:rPr lang="en-US" b="1" baseline="0" dirty="0" smtClean="0"/>
              <a:t>simple C++ techniques</a:t>
            </a:r>
          </a:p>
          <a:p>
            <a:r>
              <a:rPr lang="en-US" baseline="0" dirty="0" smtClean="0"/>
              <a:t>	An oxymoron on the first page as the only joke throughout.</a:t>
            </a:r>
          </a:p>
          <a:p>
            <a:r>
              <a:rPr lang="en-US" baseline="0" dirty="0" smtClean="0"/>
              <a:t>	C++ metaprogramming is even more crazy then ordinary C++ programming. No logging possibility. No debugger. No profiler. Crazy syntax with many pitfalls. And compiler errors messages which are meant to be read like a novel, but only with regard to the length.</a:t>
            </a:r>
          </a:p>
          <a:p>
            <a:endParaRPr lang="en-US" b="1" baseline="0"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1</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aseline="0" dirty="0" smtClean="0"/>
              <a:t>One final remark, though it is not really a </a:t>
            </a:r>
            <a:r>
              <a:rPr lang="en-US" i="1" baseline="0" dirty="0" smtClean="0"/>
              <a:t>language</a:t>
            </a:r>
            <a:r>
              <a:rPr lang="en-US" baseline="0" dirty="0" smtClean="0"/>
              <a:t> characteristic. Template programs are slow. Really slow.</a:t>
            </a:r>
          </a:p>
          <a:p>
            <a:endParaRPr lang="en-US" baseline="0" dirty="0" smtClean="0"/>
          </a:p>
          <a:p>
            <a:r>
              <a:rPr lang="en-US" baseline="0" dirty="0" smtClean="0"/>
              <a:t>The C++ grammar is simply a disaster, quite context-sensitive, which makes already the parsing step a hell. Templates are then interpreted (the templates itself are </a:t>
            </a:r>
            <a:r>
              <a:rPr lang="en-US" i="1" baseline="0" dirty="0" smtClean="0"/>
              <a:t>not</a:t>
            </a:r>
            <a:r>
              <a:rPr lang="en-US" baseline="0" dirty="0" smtClean="0"/>
              <a:t> compiled, only their results; so all template-programs only life in the compiler), which makes them slow, especially as templates are not optimized for programming in the traditional sense (although all still existing compiler vendors have far improved their implementation of the template handling compared to just ten years ago).</a:t>
            </a:r>
          </a:p>
          <a:p>
            <a:endParaRPr lang="en-US" baseline="0" dirty="0" smtClean="0"/>
          </a:p>
          <a:p>
            <a:r>
              <a:rPr lang="en-US" baseline="0" dirty="0" smtClean="0"/>
              <a:t>Additionally, due to the nature of templates as specified the language, it is practically infeasible to  free template-program instantiations from the compiler memory. Well, I’m sure there are some tricks done, but a single compiler run can easily call for a few hundred megabyte. However, one performance characteristic you can count on: Memoization of template instantiations. As the language is pure functional, a template </a:t>
            </a:r>
            <a:r>
              <a:rPr lang="en-US" baseline="0" dirty="0" err="1" smtClean="0"/>
              <a:t>metafunction</a:t>
            </a:r>
            <a:r>
              <a:rPr lang="en-US" baseline="0" dirty="0" smtClean="0"/>
              <a:t> will for the same arguments always return the same result, for sure. As the compiler keeps the instantiations in its memory, all subsequent accesses to the </a:t>
            </a:r>
            <a:r>
              <a:rPr lang="en-US" baseline="0" dirty="0" err="1" smtClean="0"/>
              <a:t>metafunction</a:t>
            </a:r>
            <a:r>
              <a:rPr lang="en-US" baseline="0" dirty="0" smtClean="0"/>
              <a:t> with the same arguments will have the cost of a hash-map look-up, i.e. be negligible. (With the exception of older EDG based C++ compilers, where template instantiations where stored in a linked-list, therefore adding an O(n) term to nearly all otherwise O(1) operations)</a:t>
            </a:r>
          </a:p>
          <a:p>
            <a:endParaRPr lang="en-US" baseline="0" dirty="0" smtClean="0"/>
          </a:p>
          <a:p>
            <a:r>
              <a:rPr lang="en-US" baseline="0" dirty="0" smtClean="0"/>
              <a:t>Also, template-libraries are usually used throughout several source-code files. Good news here: All meta-programs have to be re-executed for each file where they are used, as all C++ source files are independent translation units. This can easily kick the compilation times through the roof.</a:t>
            </a:r>
          </a:p>
          <a:p>
            <a:endParaRPr lang="en-US" baseline="0"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10</a:t>
            </a:fld>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r>
              <a:rPr lang="en-US" dirty="0" smtClean="0">
                <a:latin typeface="+mn-lt"/>
              </a:rPr>
              <a:t>We use a</a:t>
            </a:r>
            <a:r>
              <a:rPr lang="en-US" baseline="0" dirty="0" smtClean="0">
                <a:latin typeface="+mn-lt"/>
              </a:rPr>
              <a:t> </a:t>
            </a:r>
            <a:r>
              <a:rPr lang="en-US" b="1" baseline="0" dirty="0" smtClean="0">
                <a:latin typeface="+mn-lt"/>
              </a:rPr>
              <a:t>class-template</a:t>
            </a:r>
            <a:r>
              <a:rPr lang="en-US" baseline="0" dirty="0" smtClean="0">
                <a:latin typeface="+mn-lt"/>
              </a:rPr>
              <a:t> as basis for defining a meta-function. The template arguments are the inputs; all class-properties which can be resolved at compile-time are the outputs. This also means that a meta-function can return several results, similar to other programming languages, like </a:t>
            </a:r>
            <a:r>
              <a:rPr lang="en-US" baseline="0" dirty="0" err="1" smtClean="0">
                <a:latin typeface="+mn-lt"/>
              </a:rPr>
              <a:t>Lua</a:t>
            </a:r>
            <a:r>
              <a:rPr lang="en-US" baseline="0" dirty="0" smtClean="0">
                <a:latin typeface="+mn-lt"/>
              </a:rPr>
              <a:t>.</a:t>
            </a:r>
          </a:p>
          <a:p>
            <a:endParaRPr lang="en-US" dirty="0" smtClean="0">
              <a:latin typeface="+mn-lt"/>
            </a:endParaRPr>
          </a:p>
          <a:p>
            <a:r>
              <a:rPr lang="en-US" dirty="0" smtClean="0">
                <a:latin typeface="+mn-lt"/>
              </a:rPr>
              <a:t>Of course, “can be resolved at compile-time” reduces the set of available C++ constructs immensely. </a:t>
            </a:r>
            <a:r>
              <a:rPr lang="en-US" i="1" dirty="0" err="1" smtClean="0">
                <a:latin typeface="+mn-lt"/>
              </a:rPr>
              <a:t>typedef</a:t>
            </a:r>
            <a:r>
              <a:rPr lang="en-US" dirty="0" smtClean="0">
                <a:latin typeface="+mn-lt"/>
              </a:rPr>
              <a:t> comes to</a:t>
            </a:r>
            <a:r>
              <a:rPr lang="en-US" baseline="0" dirty="0" smtClean="0">
                <a:latin typeface="+mn-lt"/>
              </a:rPr>
              <a:t> mind, and </a:t>
            </a:r>
            <a:r>
              <a:rPr lang="en-US" i="1" baseline="0" dirty="0" smtClean="0">
                <a:latin typeface="+mn-lt"/>
              </a:rPr>
              <a:t>static const &lt;native </a:t>
            </a:r>
            <a:r>
              <a:rPr lang="en-US" i="1" baseline="0" dirty="0" err="1" smtClean="0">
                <a:latin typeface="+mn-lt"/>
              </a:rPr>
              <a:t>interger</a:t>
            </a:r>
            <a:r>
              <a:rPr lang="en-US" i="1" baseline="0" dirty="0" smtClean="0">
                <a:latin typeface="+mn-lt"/>
              </a:rPr>
              <a:t> type&gt;</a:t>
            </a:r>
            <a:r>
              <a:rPr lang="en-US" baseline="0" dirty="0" smtClean="0">
                <a:latin typeface="+mn-lt"/>
              </a:rPr>
              <a:t>. That’s it, basically.</a:t>
            </a:r>
            <a:endParaRPr lang="en-US" dirty="0" smtClean="0">
              <a:latin typeface="+mn-lt"/>
            </a:endParaRPr>
          </a:p>
          <a:p>
            <a:endParaRPr lang="en-US" baseline="0" dirty="0" smtClean="0">
              <a:latin typeface="+mn-lt"/>
            </a:endParaRPr>
          </a:p>
          <a:p>
            <a:r>
              <a:rPr lang="en-US" baseline="0" dirty="0" smtClean="0">
                <a:latin typeface="+mn-lt"/>
              </a:rPr>
              <a:t>There are a few not strictly necessary, but very common conventions. As meta-programming in C++ will get difficult enough really soon, one should follow those conventions as far as possible.</a:t>
            </a:r>
          </a:p>
          <a:p>
            <a:r>
              <a:rPr lang="en-US" baseline="0" dirty="0" smtClean="0">
                <a:latin typeface="+mn-lt"/>
              </a:rPr>
              <a:t>	Use </a:t>
            </a:r>
            <a:r>
              <a:rPr lang="en-US" i="1" baseline="0" dirty="0" smtClean="0">
                <a:latin typeface="+mn-lt"/>
              </a:rPr>
              <a:t>struct</a:t>
            </a:r>
            <a:r>
              <a:rPr lang="en-US" baseline="0" dirty="0" smtClean="0">
                <a:latin typeface="+mn-lt"/>
              </a:rPr>
              <a:t> instead of </a:t>
            </a:r>
            <a:r>
              <a:rPr lang="en-US" i="1" baseline="0" dirty="0" smtClean="0">
                <a:latin typeface="+mn-lt"/>
              </a:rPr>
              <a:t>class</a:t>
            </a:r>
            <a:r>
              <a:rPr lang="en-US" baseline="0" dirty="0" smtClean="0">
                <a:latin typeface="+mn-lt"/>
              </a:rPr>
              <a:t>. Saves typing, </a:t>
            </a:r>
            <a:r>
              <a:rPr lang="en-US" i="1" baseline="0" dirty="0" smtClean="0">
                <a:latin typeface="+mn-lt"/>
              </a:rPr>
              <a:t>public:</a:t>
            </a:r>
            <a:r>
              <a:rPr lang="en-US" baseline="0" dirty="0" smtClean="0">
                <a:latin typeface="+mn-lt"/>
              </a:rPr>
              <a:t> throughout is not really that informative. Using </a:t>
            </a:r>
            <a:r>
              <a:rPr lang="en-US" i="1" baseline="0" dirty="0" smtClean="0">
                <a:latin typeface="+mn-lt"/>
              </a:rPr>
              <a:t>private:</a:t>
            </a:r>
            <a:r>
              <a:rPr lang="en-US" baseline="0" dirty="0" smtClean="0">
                <a:latin typeface="+mn-lt"/>
              </a:rPr>
              <a:t> seldom pays.</a:t>
            </a:r>
          </a:p>
          <a:p>
            <a:r>
              <a:rPr lang="en-US" baseline="0" dirty="0" smtClean="0">
                <a:latin typeface="+mn-lt"/>
              </a:rPr>
              <a:t>	If a meta-function returns a </a:t>
            </a:r>
            <a:r>
              <a:rPr lang="en-US" b="1" baseline="0" dirty="0" smtClean="0">
                <a:latin typeface="+mn-lt"/>
              </a:rPr>
              <a:t>type</a:t>
            </a:r>
            <a:r>
              <a:rPr lang="en-US" baseline="0" dirty="0" smtClean="0">
                <a:latin typeface="+mn-lt"/>
              </a:rPr>
              <a:t>-result, expose the result through a </a:t>
            </a:r>
            <a:r>
              <a:rPr lang="en-US" b="1" i="0" baseline="0" dirty="0" err="1" smtClean="0">
                <a:latin typeface="+mn-lt"/>
              </a:rPr>
              <a:t>typedef</a:t>
            </a:r>
            <a:r>
              <a:rPr lang="en-US" b="1" i="0" baseline="0" dirty="0" smtClean="0">
                <a:latin typeface="+mn-lt"/>
              </a:rPr>
              <a:t> &lt;result&gt; type</a:t>
            </a:r>
            <a:r>
              <a:rPr lang="en-US" b="0" baseline="0" dirty="0" smtClean="0">
                <a:latin typeface="+mn-lt"/>
              </a:rPr>
              <a:t>.</a:t>
            </a:r>
          </a:p>
          <a:p>
            <a:r>
              <a:rPr lang="en-US" b="0" baseline="0" dirty="0" smtClean="0">
                <a:latin typeface="+mn-lt"/>
              </a:rPr>
              <a:t>		Note: Similar to forcing a value to be computed in </a:t>
            </a:r>
            <a:r>
              <a:rPr lang="en-US" b="0" baseline="0" dirty="0" err="1" smtClean="0">
                <a:latin typeface="+mn-lt"/>
              </a:rPr>
              <a:t>Mathematica</a:t>
            </a:r>
            <a:r>
              <a:rPr lang="en-US" b="0" baseline="0" dirty="0" smtClean="0">
                <a:latin typeface="+mn-lt"/>
              </a:rPr>
              <a:t> or Haskell, one can instantiate a meta-functions result by calling it and accessing </a:t>
            </a:r>
            <a:r>
              <a:rPr lang="en-US" b="0" i="1" baseline="0" dirty="0" smtClean="0">
                <a:latin typeface="+mn-lt"/>
              </a:rPr>
              <a:t>::type.</a:t>
            </a:r>
            <a:r>
              <a:rPr lang="en-US" b="0" i="0" baseline="0" dirty="0" smtClean="0">
                <a:latin typeface="+mn-lt"/>
              </a:rPr>
              <a:t> Of course, this access itself must be caused trough some top-level template-instantiation. Same meaning, different wording: An expression will only be executed if the outer expression will be executed.</a:t>
            </a:r>
          </a:p>
          <a:p>
            <a:r>
              <a:rPr lang="en-US" b="0" i="0" baseline="0" dirty="0" smtClean="0">
                <a:latin typeface="+mn-lt"/>
              </a:rPr>
              <a:t>	If a meta-function returns an </a:t>
            </a:r>
            <a:r>
              <a:rPr lang="en-US" b="1" i="0" baseline="0" dirty="0" smtClean="0">
                <a:latin typeface="+mn-lt"/>
              </a:rPr>
              <a:t>integral</a:t>
            </a:r>
            <a:r>
              <a:rPr lang="en-US" b="0" i="0" baseline="0" dirty="0" smtClean="0">
                <a:latin typeface="+mn-lt"/>
              </a:rPr>
              <a:t> result, expose it through </a:t>
            </a:r>
            <a:r>
              <a:rPr lang="en-US" b="1" i="0" baseline="0" dirty="0" smtClean="0">
                <a:latin typeface="+mn-lt"/>
              </a:rPr>
              <a:t>static const &lt;result&gt; value</a:t>
            </a:r>
            <a:r>
              <a:rPr lang="en-US" b="0" i="0" baseline="0" dirty="0" smtClean="0">
                <a:latin typeface="+mn-lt"/>
              </a:rPr>
              <a:t>.</a:t>
            </a:r>
          </a:p>
          <a:p>
            <a:r>
              <a:rPr lang="en-US" baseline="0" dirty="0" smtClean="0">
                <a:latin typeface="+mn-lt"/>
              </a:rPr>
              <a:t>	If a meta-function returns a type-result, which itself will only provide an integral result, provide a </a:t>
            </a:r>
            <a:r>
              <a:rPr lang="en-US" b="1" baseline="0" dirty="0" smtClean="0">
                <a:latin typeface="+mn-lt"/>
              </a:rPr>
              <a:t>shorthand ::value</a:t>
            </a:r>
            <a:r>
              <a:rPr lang="en-US" baseline="0" dirty="0" smtClean="0">
                <a:latin typeface="+mn-lt"/>
              </a:rPr>
              <a:t> which resolves to </a:t>
            </a:r>
            <a:r>
              <a:rPr lang="en-US" b="1" baseline="0" dirty="0" smtClean="0">
                <a:latin typeface="+mn-lt"/>
              </a:rPr>
              <a:t>&lt;result&gt;::type::value</a:t>
            </a:r>
            <a:r>
              <a:rPr lang="en-US" baseline="0" dirty="0" smtClean="0">
                <a:latin typeface="+mn-lt"/>
              </a:rPr>
              <a:t>. This can greatly reduce the typing required.</a:t>
            </a:r>
          </a:p>
        </p:txBody>
      </p:sp>
      <p:sp>
        <p:nvSpPr>
          <p:cNvPr id="4" name="Slide Number Placeholder 3"/>
          <p:cNvSpPr>
            <a:spLocks noGrp="1"/>
          </p:cNvSpPr>
          <p:nvPr>
            <p:ph type="sldNum" sz="quarter" idx="10"/>
          </p:nvPr>
        </p:nvSpPr>
        <p:spPr/>
        <p:txBody>
          <a:bodyPr/>
          <a:lstStyle/>
          <a:p>
            <a:fld id="{82E009BC-2F62-46DB-96E6-DD04AE5B0CCA}" type="slidenum">
              <a:rPr lang="en-US" smtClean="0"/>
              <a:pPr/>
              <a:t>11</a:t>
            </a:fld>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I previously wrote that template meta-programming would be Turing-complete. A common view to fulfill this is to support </a:t>
            </a:r>
            <a:r>
              <a:rPr lang="en-US" b="1" dirty="0" smtClean="0"/>
              <a:t>conditional execution</a:t>
            </a:r>
            <a:r>
              <a:rPr lang="en-US" dirty="0" smtClean="0"/>
              <a:t> and </a:t>
            </a:r>
            <a:r>
              <a:rPr lang="en-US" b="1" dirty="0" smtClean="0"/>
              <a:t>recursion</a:t>
            </a:r>
            <a:r>
              <a:rPr lang="en-US" b="0" dirty="0" smtClean="0"/>
              <a:t>,</a:t>
            </a:r>
            <a:r>
              <a:rPr lang="en-US" b="0" baseline="0" dirty="0" smtClean="0"/>
              <a:t> the latter being equivalent to loops with mutable state.</a:t>
            </a:r>
          </a:p>
          <a:p>
            <a:endParaRPr lang="en-US" b="0" baseline="0" dirty="0" smtClean="0"/>
          </a:p>
          <a:p>
            <a:r>
              <a:rPr lang="en-US" b="0" baseline="0" dirty="0" smtClean="0"/>
              <a:t>Although the example here are similar to the well-known Boost.MPL constructs, they differ in parts to simplify for educational purposes.</a:t>
            </a:r>
            <a:endParaRPr lang="en-US" b="0" dirty="0" smtClean="0"/>
          </a:p>
          <a:p>
            <a:endParaRPr lang="en-US" dirty="0" smtClean="0"/>
          </a:p>
          <a:p>
            <a:r>
              <a:rPr lang="en-US" b="1" baseline="0" dirty="0" smtClean="0"/>
              <a:t>Code: Slide-11</a:t>
            </a:r>
          </a:p>
          <a:p>
            <a:endParaRPr lang="en-US" baseline="0" dirty="0" smtClean="0"/>
          </a:p>
          <a:p>
            <a:r>
              <a:rPr lang="en-US" baseline="0" dirty="0" smtClean="0"/>
              <a:t>Partial specialization at its best: The most specific pattern precedes the more common one. </a:t>
            </a:r>
            <a:r>
              <a:rPr lang="en-US" b="1" baseline="0" dirty="0" smtClean="0"/>
              <a:t>false</a:t>
            </a:r>
            <a:r>
              <a:rPr lang="en-US" baseline="0" dirty="0" smtClean="0"/>
              <a:t> is more specific then </a:t>
            </a:r>
            <a:r>
              <a:rPr lang="en-US" b="1" baseline="0" dirty="0" err="1" smtClean="0"/>
              <a:t>bool</a:t>
            </a:r>
            <a:r>
              <a:rPr lang="en-US" baseline="0" dirty="0" smtClean="0"/>
              <a:t>. Lazy evaluation thrown into this mix, and we have finished our if: If the first template argument, the value of the conditional expression, evaluates to false, the template specialization for </a:t>
            </a:r>
            <a:r>
              <a:rPr lang="en-US" i="1" baseline="0" dirty="0" smtClean="0"/>
              <a:t>false</a:t>
            </a:r>
            <a:r>
              <a:rPr lang="en-US" baseline="0" dirty="0" smtClean="0"/>
              <a:t> is selected, and the class definition never even mentions </a:t>
            </a:r>
            <a:r>
              <a:rPr lang="en-US" i="1" baseline="0" dirty="0" err="1" smtClean="0"/>
              <a:t>ThenType</a:t>
            </a:r>
            <a:r>
              <a:rPr lang="en-US" baseline="0" dirty="0" smtClean="0"/>
              <a:t>. We need this behavior for the meta-programming equivalent of </a:t>
            </a:r>
            <a:r>
              <a:rPr lang="en-US" i="1" baseline="0" dirty="0" smtClean="0"/>
              <a:t>if(</a:t>
            </a:r>
            <a:r>
              <a:rPr lang="en-US" i="1" baseline="0" dirty="0" err="1" smtClean="0"/>
              <a:t>ptr</a:t>
            </a:r>
            <a:r>
              <a:rPr lang="en-US" i="1" baseline="0" dirty="0" smtClean="0"/>
              <a:t> != 0) { /* do something */ } else { /* otherwise not */ }</a:t>
            </a:r>
            <a:r>
              <a:rPr lang="en-US" baseline="0" dirty="0" smtClean="0"/>
              <a:t>.</a:t>
            </a:r>
          </a:p>
          <a:p>
            <a:endParaRPr lang="en-US" baseline="0" dirty="0" smtClean="0"/>
          </a:p>
          <a:p>
            <a:r>
              <a:rPr lang="en-US" dirty="0" smtClean="0"/>
              <a:t>Yes,</a:t>
            </a:r>
            <a:r>
              <a:rPr lang="en-US" baseline="0" dirty="0" smtClean="0"/>
              <a:t> </a:t>
            </a:r>
            <a:r>
              <a:rPr lang="en-US" b="1" baseline="0" dirty="0" smtClean="0"/>
              <a:t>if</a:t>
            </a:r>
            <a:r>
              <a:rPr lang="en-US" baseline="0" dirty="0" smtClean="0"/>
              <a:t> is just a normal function. That’s because of the lazy characteristic of the language.</a:t>
            </a:r>
            <a:endParaRPr lang="en-US" dirty="0"/>
          </a:p>
        </p:txBody>
      </p:sp>
      <p:sp>
        <p:nvSpPr>
          <p:cNvPr id="4" name="Slide Number Placeholder 3"/>
          <p:cNvSpPr>
            <a:spLocks noGrp="1"/>
          </p:cNvSpPr>
          <p:nvPr>
            <p:ph type="sldNum" sz="quarter" idx="10"/>
          </p:nvPr>
        </p:nvSpPr>
        <p:spPr/>
        <p:txBody>
          <a:bodyPr/>
          <a:lstStyle/>
          <a:p>
            <a:fld id="{82E009BC-2F62-46DB-96E6-DD04AE5B0CCA}" type="slidenum">
              <a:rPr lang="en-US" smtClean="0"/>
              <a:pPr/>
              <a:t>12</a:t>
            </a:fld>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The “Hello World!” of functional programming: The</a:t>
            </a:r>
            <a:r>
              <a:rPr lang="en-US" baseline="0" dirty="0" smtClean="0"/>
              <a:t> factorial in the computationally most inefficient form. Well, at least the most inefficient one can think of without being a pervert.</a:t>
            </a:r>
            <a:endParaRPr lang="en-US" dirty="0" smtClean="0"/>
          </a:p>
          <a:p>
            <a:endParaRPr lang="en-US" dirty="0" smtClean="0"/>
          </a:p>
          <a:p>
            <a:r>
              <a:rPr lang="en-US" b="1" dirty="0" smtClean="0"/>
              <a:t>Code:Slide-12</a:t>
            </a:r>
          </a:p>
          <a:p>
            <a:endParaRPr lang="en-US"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As you see, recursive meta-function calls are allowed.</a:t>
            </a:r>
            <a:r>
              <a:rPr lang="en-US" baseline="0" dirty="0" smtClean="0"/>
              <a:t> So, if I didn’t fail at my previous “definition”, we have just shown that templates are </a:t>
            </a:r>
            <a:r>
              <a:rPr lang="en-US" baseline="0" dirty="0" err="1" smtClean="0"/>
              <a:t>turing</a:t>
            </a:r>
            <a:r>
              <a:rPr lang="en-US" baseline="0" dirty="0" smtClean="0"/>
              <a:t>-complete. And also how to write function, using conditionals, looping constructs, and simple calculations.</a:t>
            </a:r>
          </a:p>
          <a:p>
            <a:pPr marL="0" marR="0" indent="0" algn="l" defTabSz="914400" rtl="0" eaLnBrk="1" fontAlgn="auto" latinLnBrk="0" hangingPunct="1">
              <a:lnSpc>
                <a:spcPct val="100000"/>
              </a:lnSpc>
              <a:spcBef>
                <a:spcPts val="0"/>
              </a:spcBef>
              <a:spcAft>
                <a:spcPts val="0"/>
              </a:spcAft>
              <a:buClrTx/>
              <a:buSzTx/>
              <a:buFontTx/>
              <a:buNone/>
              <a:tabLst/>
              <a:defRPr/>
            </a:pPr>
            <a:endParaRPr lang="en-US"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How</a:t>
            </a:r>
            <a:r>
              <a:rPr lang="en-US" baseline="0" dirty="0" smtClean="0"/>
              <a:t> about infinite recursions?</a:t>
            </a:r>
          </a:p>
          <a:p>
            <a:pPr marL="0" marR="0" indent="0" algn="l" defTabSz="914400" rtl="0" eaLnBrk="1" fontAlgn="auto" latinLnBrk="0" hangingPunct="1">
              <a:lnSpc>
                <a:spcPct val="100000"/>
              </a:lnSpc>
              <a:spcBef>
                <a:spcPts val="0"/>
              </a:spcBef>
              <a:spcAft>
                <a:spcPts val="0"/>
              </a:spcAft>
              <a:buClrTx/>
              <a:buSzTx/>
              <a:buFontTx/>
              <a:buNone/>
              <a:tabLst/>
              <a:defRPr/>
            </a:pPr>
            <a:r>
              <a:rPr lang="en-US" baseline="0" dirty="0" smtClean="0"/>
              <a:t>Remove the specialization from the code-example. Then have a look at your compiler output.</a:t>
            </a:r>
            <a:endParaRPr lang="en-US"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13</a:t>
            </a:fld>
            <a:endParaRPr 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82E009BC-2F62-46DB-96E6-DD04AE5B0CCA}" type="slidenum">
              <a:rPr lang="en-US" smtClean="0"/>
              <a:pPr/>
              <a:t>14</a:t>
            </a:fld>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This shows what I</a:t>
            </a:r>
            <a:r>
              <a:rPr lang="en-US" baseline="0" dirty="0" smtClean="0"/>
              <a:t> want to achieve.</a:t>
            </a:r>
          </a:p>
          <a:p>
            <a:endParaRPr lang="en-US" baseline="0" dirty="0" smtClean="0"/>
          </a:p>
          <a:p>
            <a:r>
              <a:rPr lang="en-US" baseline="0" dirty="0" smtClean="0"/>
              <a:t>BTW, whoever wants this to work with floating point values: You are doomed. They are not constant integral values, due to the integral part of that phrase. Yes, this sucks.</a:t>
            </a:r>
            <a:endParaRPr lang="en-US" dirty="0"/>
          </a:p>
        </p:txBody>
      </p:sp>
      <p:sp>
        <p:nvSpPr>
          <p:cNvPr id="4" name="Slide Number Placeholder 3"/>
          <p:cNvSpPr>
            <a:spLocks noGrp="1"/>
          </p:cNvSpPr>
          <p:nvPr>
            <p:ph type="sldNum" sz="quarter" idx="10"/>
          </p:nvPr>
        </p:nvSpPr>
        <p:spPr/>
        <p:txBody>
          <a:bodyPr/>
          <a:lstStyle/>
          <a:p>
            <a:fld id="{82E009BC-2F62-46DB-96E6-DD04AE5B0CCA}" type="slidenum">
              <a:rPr lang="en-US" smtClean="0"/>
              <a:pPr/>
              <a:t>15</a:t>
            </a:fld>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1" dirty="0" smtClean="0"/>
              <a:t>Code:Slide-15</a:t>
            </a:r>
          </a:p>
          <a:p>
            <a:endParaRPr lang="en-US" b="1" dirty="0" smtClean="0"/>
          </a:p>
          <a:p>
            <a:r>
              <a:rPr lang="en-US" b="0" dirty="0" smtClean="0"/>
              <a:t>Start with 15a, go up to 15f. The comments describe what </a:t>
            </a:r>
            <a:r>
              <a:rPr lang="en-US" b="0" smtClean="0"/>
              <a:t>has happened.</a:t>
            </a:r>
            <a:endParaRPr lang="en-US" b="0" dirty="0"/>
          </a:p>
        </p:txBody>
      </p:sp>
      <p:sp>
        <p:nvSpPr>
          <p:cNvPr id="4" name="Slide Number Placeholder 3"/>
          <p:cNvSpPr>
            <a:spLocks noGrp="1"/>
          </p:cNvSpPr>
          <p:nvPr>
            <p:ph type="sldNum" sz="quarter" idx="10"/>
          </p:nvPr>
        </p:nvSpPr>
        <p:spPr/>
        <p:txBody>
          <a:bodyPr/>
          <a:lstStyle/>
          <a:p>
            <a:fld id="{82E009BC-2F62-46DB-96E6-DD04AE5B0CCA}" type="slidenum">
              <a:rPr lang="en-US" smtClean="0"/>
              <a:pPr/>
              <a:t>16</a:t>
            </a:fld>
            <a:endParaRPr 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This presentation was too short to show it, but writing meta-programs in C++ is hard. However, using them</a:t>
            </a:r>
            <a:r>
              <a:rPr lang="en-US" baseline="0" dirty="0" smtClean="0"/>
              <a:t> does not need to be.</a:t>
            </a:r>
            <a:endParaRPr lang="en-US" dirty="0"/>
          </a:p>
        </p:txBody>
      </p:sp>
      <p:sp>
        <p:nvSpPr>
          <p:cNvPr id="4" name="Slide Number Placeholder 3"/>
          <p:cNvSpPr>
            <a:spLocks noGrp="1"/>
          </p:cNvSpPr>
          <p:nvPr>
            <p:ph type="sldNum" sz="quarter" idx="10"/>
          </p:nvPr>
        </p:nvSpPr>
        <p:spPr/>
        <p:txBody>
          <a:bodyPr/>
          <a:lstStyle/>
          <a:p>
            <a:fld id="{82E009BC-2F62-46DB-96E6-DD04AE5B0CCA}" type="slidenum">
              <a:rPr lang="en-US" smtClean="0"/>
              <a:pPr/>
              <a:t>17</a:t>
            </a:fld>
            <a:endParaRPr 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Type traits are heavily</a:t>
            </a:r>
            <a:r>
              <a:rPr lang="en-US" baseline="0" dirty="0" smtClean="0"/>
              <a:t> used in STL. You need to have a case-insensitive string? Create a string-type using a different trait definition for the compare function. And so on.</a:t>
            </a:r>
          </a:p>
          <a:p>
            <a:endParaRPr lang="en-US" baseline="0" dirty="0" smtClean="0"/>
          </a:p>
          <a:p>
            <a:r>
              <a:rPr lang="en-US" baseline="0" dirty="0" smtClean="0"/>
              <a:t>Some C++ libraries out there let you specify smart-pointer characteristics through such things: is it </a:t>
            </a:r>
            <a:r>
              <a:rPr lang="en-US" baseline="0" dirty="0" err="1" smtClean="0"/>
              <a:t>copyable</a:t>
            </a:r>
            <a:r>
              <a:rPr lang="en-US" baseline="0" dirty="0" smtClean="0"/>
              <a:t>, share-able, thread-safe or not, etc. etc.</a:t>
            </a:r>
          </a:p>
          <a:p>
            <a:endParaRPr lang="en-US"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18</a:t>
            </a:fld>
            <a:endParaRPr 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To simplify writing meta-functions</a:t>
            </a:r>
            <a:r>
              <a:rPr lang="en-US" baseline="0" dirty="0" smtClean="0"/>
              <a:t> so much so that somebody may think of using some easy parts of it in one’s own project, </a:t>
            </a:r>
            <a:r>
              <a:rPr lang="en-US" b="1" baseline="0" dirty="0" smtClean="0"/>
              <a:t>Boost.MPL</a:t>
            </a:r>
            <a:r>
              <a:rPr lang="en-US" baseline="0" dirty="0" smtClean="0"/>
              <a:t> is an absolute </a:t>
            </a:r>
            <a:r>
              <a:rPr lang="en-US" b="1" baseline="0" dirty="0" smtClean="0"/>
              <a:t>MUST</a:t>
            </a:r>
            <a:r>
              <a:rPr lang="en-US" baseline="0" dirty="0" smtClean="0"/>
              <a:t>. It provides standard algorithms (map, accumulate,…) and compile-time data-structures (lists, vectors, map, …). It includes compiler-workarounds (especially the non-newest compilers usually fail at the one or other task), performance improvements (manually loop-unrolled functions for list/vector/map accesses etc.), and some simply cool features.  Check them out.</a:t>
            </a:r>
            <a:endParaRPr lang="en-US"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19</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Wikipedia may provide a more detailed description.</a:t>
            </a:r>
            <a:r>
              <a:rPr lang="en-US" baseline="0" dirty="0" smtClean="0"/>
              <a:t> </a:t>
            </a:r>
            <a:r>
              <a:rPr lang="en-US" dirty="0" smtClean="0"/>
              <a:t>However,</a:t>
            </a:r>
            <a:r>
              <a:rPr lang="en-US" baseline="0" dirty="0" smtClean="0"/>
              <a:t> metaprogramming is about programs which modify or write programs, either during runtime or compile-time or both. Compile-time operations are always called metaprogramming.</a:t>
            </a:r>
          </a:p>
          <a:p>
            <a:endParaRPr lang="en-US" baseline="0" dirty="0" smtClean="0"/>
          </a:p>
          <a:p>
            <a:r>
              <a:rPr lang="en-US" baseline="0" dirty="0" smtClean="0"/>
              <a:t>Metaprogramming is used to optimize programs at compile time, by doing calculations at compile-time, automatically simplifying expressions. It is also used to build more powerful abstractions as with only one programming paradigm like object-oriented programming alone could be achieved. Runtime-reflection mechanism provide a possibility to generate more efficient code for a specific data-set, without having to hand-optimize for every significant case, or to use other code albeit requiring less strict compile time properties of that code.</a:t>
            </a:r>
          </a:p>
          <a:p>
            <a:endParaRPr lang="en-US"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2</a:t>
            </a:fld>
            <a:endParaRPr 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Those projects</a:t>
            </a:r>
            <a:r>
              <a:rPr lang="en-US" baseline="0" dirty="0" smtClean="0"/>
              <a:t> show what can be done. (There are many others, especially for optimizing heavily numeric code, etc.)</a:t>
            </a:r>
          </a:p>
          <a:p>
            <a:endParaRPr lang="en-US" baseline="0" dirty="0" smtClean="0"/>
          </a:p>
          <a:p>
            <a:r>
              <a:rPr lang="en-US" baseline="0" dirty="0" smtClean="0"/>
              <a:t>See</a:t>
            </a:r>
          </a:p>
          <a:p>
            <a:endParaRPr lang="en-US" baseline="0" dirty="0" smtClean="0"/>
          </a:p>
          <a:p>
            <a:r>
              <a:rPr lang="en-US" b="0" baseline="0" dirty="0" err="1" smtClean="0"/>
              <a:t>Boost.Spirit</a:t>
            </a:r>
            <a:r>
              <a:rPr lang="en-US" b="0" baseline="0" dirty="0" smtClean="0"/>
              <a:t>: http://www.boost.org/doc/libs/1_42_0/libs/spirit/doc/html/index.html</a:t>
            </a:r>
          </a:p>
          <a:p>
            <a:r>
              <a:rPr lang="en-US" b="0" baseline="0" dirty="0" err="1" smtClean="0"/>
              <a:t>Boost.Phoenix</a:t>
            </a:r>
            <a:r>
              <a:rPr lang="en-US" b="0" baseline="0" dirty="0" smtClean="0"/>
              <a:t> (part of Spirit): http://www.boost.org/doc/libs/1_42_0/libs/spirit/phoenix/doc/html/index.html</a:t>
            </a:r>
          </a:p>
          <a:p>
            <a:r>
              <a:rPr lang="en-US" b="0" baseline="0" dirty="0" err="1" smtClean="0"/>
              <a:t>Boost.Fusion</a:t>
            </a:r>
            <a:r>
              <a:rPr lang="en-US" b="0" baseline="0" dirty="0" smtClean="0"/>
              <a:t>: http://www.boost.org/doc/libs/1_42_0/libs/fusion/doc/html/index.html</a:t>
            </a:r>
          </a:p>
          <a:p>
            <a:r>
              <a:rPr lang="en-US" b="0" baseline="0" dirty="0" err="1" smtClean="0"/>
              <a:t>Boost.Proto</a:t>
            </a:r>
            <a:r>
              <a:rPr lang="en-US" b="0" baseline="0" dirty="0" smtClean="0"/>
              <a:t>: http://www.boost.org/doc/libs/1_42_0/doc/html/proto.html</a:t>
            </a:r>
          </a:p>
          <a:p>
            <a:endParaRPr lang="en-US" b="0" baseline="0"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20</a:t>
            </a:fld>
            <a:endParaRPr 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1" i="1" dirty="0" smtClean="0"/>
              <a:t>Expression Templates</a:t>
            </a:r>
            <a:r>
              <a:rPr lang="en-US" dirty="0" smtClean="0"/>
              <a:t> are the next thing</a:t>
            </a:r>
            <a:r>
              <a:rPr lang="en-US" baseline="0" dirty="0" smtClean="0"/>
              <a:t> to learn about if you want to go into writing C++ meta-programs.</a:t>
            </a:r>
          </a:p>
          <a:p>
            <a:endParaRPr lang="en-US" baseline="0" dirty="0" smtClean="0"/>
          </a:p>
          <a:p>
            <a:r>
              <a:rPr lang="en-US" b="1" i="1" baseline="0" dirty="0" smtClean="0"/>
              <a:t>DSELs</a:t>
            </a:r>
            <a:r>
              <a:rPr lang="en-US" i="0" baseline="0" dirty="0" smtClean="0"/>
              <a:t> are usually the motivation why we care about all stuff at all.</a:t>
            </a:r>
            <a:endParaRPr lang="en-US" i="0" dirty="0"/>
          </a:p>
        </p:txBody>
      </p:sp>
      <p:sp>
        <p:nvSpPr>
          <p:cNvPr id="4" name="Slide Number Placeholder 3"/>
          <p:cNvSpPr>
            <a:spLocks noGrp="1"/>
          </p:cNvSpPr>
          <p:nvPr>
            <p:ph type="sldNum" sz="quarter" idx="10"/>
          </p:nvPr>
        </p:nvSpPr>
        <p:spPr/>
        <p:txBody>
          <a:bodyPr/>
          <a:lstStyle/>
          <a:p>
            <a:fld id="{82E009BC-2F62-46DB-96E6-DD04AE5B0CCA}" type="slidenum">
              <a:rPr lang="en-US" smtClean="0"/>
              <a:pPr/>
              <a:t>21</a:t>
            </a:fld>
            <a:endParaRPr 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Just one final call: Don‘t start crying if</a:t>
            </a:r>
            <a:r>
              <a:rPr lang="en-US" baseline="0" dirty="0" smtClean="0"/>
              <a:t> a compiler-error happens. Sorry I didn’t give an introduction into deciphering them.</a:t>
            </a:r>
          </a:p>
          <a:p>
            <a:endParaRPr lang="en-US" baseline="0" dirty="0" smtClean="0"/>
          </a:p>
          <a:p>
            <a:r>
              <a:rPr lang="en-US" baseline="0" dirty="0" smtClean="0"/>
              <a:t>May follow.</a:t>
            </a:r>
          </a:p>
          <a:p>
            <a:endParaRPr lang="en-US" baseline="0" dirty="0" smtClean="0"/>
          </a:p>
          <a:p>
            <a:r>
              <a:rPr lang="en-US" baseline="0" dirty="0" smtClean="0"/>
              <a:t>I hope you got something from this few sheets.</a:t>
            </a:r>
            <a:endParaRPr lang="en-US" baseline="0" smtClean="0"/>
          </a:p>
          <a:p>
            <a:endParaRPr lang="en-US" baseline="0" dirty="0" smtClean="0"/>
          </a:p>
          <a:p>
            <a:endParaRPr lang="en-US" dirty="0"/>
          </a:p>
        </p:txBody>
      </p:sp>
      <p:sp>
        <p:nvSpPr>
          <p:cNvPr id="4" name="Slide Number Placeholder 3"/>
          <p:cNvSpPr>
            <a:spLocks noGrp="1"/>
          </p:cNvSpPr>
          <p:nvPr>
            <p:ph type="sldNum" sz="quarter" idx="10"/>
          </p:nvPr>
        </p:nvSpPr>
        <p:spPr/>
        <p:txBody>
          <a:bodyPr/>
          <a:lstStyle/>
          <a:p>
            <a:fld id="{82E009BC-2F62-46DB-96E6-DD04AE5B0CCA}" type="slidenum">
              <a:rPr lang="en-US" smtClean="0"/>
              <a:pPr/>
              <a:t>22</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In C++,</a:t>
            </a:r>
            <a:r>
              <a:rPr lang="en-US" baseline="0" dirty="0" smtClean="0"/>
              <a:t> template metaprogramming accompanies generic programming. The basis for both are C++ templates; the borderline is fuzzy; on one generic programming side, writing a simplistic container class will not have much to do  with metaprogramming that much, on the metaprogramming side, libraries like Boost.MPL or </a:t>
            </a:r>
            <a:r>
              <a:rPr lang="en-US" baseline="0" dirty="0" err="1" smtClean="0"/>
              <a:t>Boost.Proto</a:t>
            </a:r>
            <a:r>
              <a:rPr lang="en-US" baseline="0" dirty="0" smtClean="0"/>
              <a:t>, which itself are only libraries for </a:t>
            </a:r>
            <a:r>
              <a:rPr lang="en-US" baseline="0" dirty="0" err="1" smtClean="0"/>
              <a:t>metaprograms</a:t>
            </a:r>
            <a:r>
              <a:rPr lang="en-US" baseline="0" dirty="0" smtClean="0"/>
              <a:t>, do not in itself lead to any application for a mere mortal programmers.</a:t>
            </a:r>
            <a:endParaRPr lang="en-US" dirty="0" smtClean="0"/>
          </a:p>
          <a:p>
            <a:endParaRPr lang="en-US" dirty="0" smtClean="0"/>
          </a:p>
          <a:p>
            <a:r>
              <a:rPr lang="en-US" dirty="0" smtClean="0"/>
              <a:t>Programming, at least in the C++ word, cannot start without</a:t>
            </a:r>
            <a:r>
              <a:rPr lang="en-US" baseline="0" dirty="0" smtClean="0"/>
              <a:t> having a basic grasp on syntax. Template metaprogramming lives in its own world; although C++ rules still apply, they do not (necessarily) overlap that much. Whoever has used the STL is prepared to jump to the next section. For everybody else, this is really just a three-item “things you should look-up in a book/on the internet” overview.</a:t>
            </a:r>
            <a:endParaRPr lang="en-US" dirty="0" smtClean="0"/>
          </a:p>
          <a:p>
            <a:endParaRPr lang="en-US"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3</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1" dirty="0" smtClean="0"/>
              <a:t>Code:Slide-04</a:t>
            </a:r>
          </a:p>
          <a:p>
            <a:endParaRPr lang="en-US" b="0" dirty="0"/>
          </a:p>
          <a:p>
            <a:r>
              <a:rPr lang="en-US" b="0" dirty="0" smtClean="0"/>
              <a:t>This</a:t>
            </a:r>
            <a:r>
              <a:rPr lang="en-US" b="0" baseline="0" dirty="0" smtClean="0"/>
              <a:t> is the most primitive example of using a template in C++ I could think of.</a:t>
            </a:r>
          </a:p>
          <a:p>
            <a:endParaRPr lang="en-US" b="0" baseline="0" dirty="0" smtClean="0"/>
          </a:p>
          <a:p>
            <a:r>
              <a:rPr lang="en-US" b="0" baseline="0" dirty="0" smtClean="0"/>
              <a:t>For metaprogramming purposes for this presentation we mostly concentrate on </a:t>
            </a:r>
            <a:r>
              <a:rPr lang="en-US" b="0" i="1" baseline="0" dirty="0" smtClean="0"/>
              <a:t>class templates</a:t>
            </a:r>
            <a:r>
              <a:rPr lang="en-US" b="0" baseline="0" dirty="0" smtClean="0"/>
              <a:t>, as opposed to </a:t>
            </a:r>
            <a:r>
              <a:rPr lang="en-US" b="0" i="1" baseline="0" dirty="0" smtClean="0"/>
              <a:t>function templates</a:t>
            </a:r>
            <a:r>
              <a:rPr lang="en-US" b="0" baseline="0" dirty="0" smtClean="0"/>
              <a:t>. Each template declaration starts with the template keyword, and then follows, between a less-than &lt; and a greater-than &gt; sign, with the </a:t>
            </a:r>
            <a:r>
              <a:rPr lang="en-US" b="0" i="1" baseline="0" dirty="0" smtClean="0"/>
              <a:t>template parameters</a:t>
            </a:r>
            <a:r>
              <a:rPr lang="en-US" b="0" baseline="0" dirty="0" smtClean="0"/>
              <a:t>.</a:t>
            </a:r>
          </a:p>
          <a:p>
            <a:endParaRPr lang="en-US" b="0" baseline="0" dirty="0" smtClean="0"/>
          </a:p>
          <a:p>
            <a:r>
              <a:rPr lang="en-US" b="0" baseline="0" dirty="0" smtClean="0"/>
              <a:t>Featuring here: </a:t>
            </a:r>
            <a:r>
              <a:rPr lang="en-US" b="0" i="1" baseline="0" dirty="0" smtClean="0"/>
              <a:t>Type parameters</a:t>
            </a:r>
            <a:r>
              <a:rPr lang="en-US" b="0" baseline="0" dirty="0" smtClean="0"/>
              <a:t>. A type parameter is indicated by using either </a:t>
            </a:r>
            <a:r>
              <a:rPr lang="en-US" b="0" i="1" baseline="0" dirty="0" smtClean="0"/>
              <a:t>class</a:t>
            </a:r>
            <a:r>
              <a:rPr lang="en-US" b="0" baseline="0" dirty="0" smtClean="0"/>
              <a:t> or </a:t>
            </a:r>
            <a:r>
              <a:rPr lang="en-US" b="0" i="1" baseline="0" dirty="0" err="1" smtClean="0"/>
              <a:t>typename</a:t>
            </a:r>
            <a:r>
              <a:rPr lang="en-US" b="0" i="0" baseline="0" dirty="0" smtClean="0"/>
              <a:t>, then the parameter name. Some tricky rules apply, but we can ignore them for now.</a:t>
            </a:r>
          </a:p>
          <a:p>
            <a:endParaRPr lang="en-US" b="0" i="0" baseline="0" dirty="0" smtClean="0"/>
          </a:p>
          <a:p>
            <a:r>
              <a:rPr lang="en-US" b="0" i="0" baseline="0" dirty="0" smtClean="0"/>
              <a:t>Using such a </a:t>
            </a:r>
            <a:r>
              <a:rPr lang="en-US" b="0" i="1" baseline="0" dirty="0" smtClean="0"/>
              <a:t>template class</a:t>
            </a:r>
            <a:r>
              <a:rPr lang="en-US" b="0" i="0" baseline="0" dirty="0" smtClean="0"/>
              <a:t> is very similar to a normal one, with the addition of having to provide the </a:t>
            </a:r>
            <a:r>
              <a:rPr lang="en-US" b="0" i="1" baseline="0" dirty="0" smtClean="0"/>
              <a:t>template parameters</a:t>
            </a:r>
            <a:r>
              <a:rPr lang="en-US" b="0" i="0" baseline="0" dirty="0" smtClean="0"/>
              <a:t> after the class-name, again within &lt; and &gt;.</a:t>
            </a:r>
          </a:p>
          <a:p>
            <a:endParaRPr lang="en-US" b="0" baseline="0"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4</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1" dirty="0" smtClean="0"/>
              <a:t>Code:Slide-05</a:t>
            </a:r>
          </a:p>
          <a:p>
            <a:endParaRPr lang="en-US" b="1" dirty="0" smtClean="0"/>
          </a:p>
          <a:p>
            <a:r>
              <a:rPr lang="en-US" b="0" dirty="0" smtClean="0"/>
              <a:t>Another type of </a:t>
            </a:r>
            <a:r>
              <a:rPr lang="en-US" b="0" i="1" dirty="0" smtClean="0"/>
              <a:t>template parameters</a:t>
            </a:r>
            <a:r>
              <a:rPr lang="en-US" b="0" dirty="0" smtClean="0"/>
              <a:t> is allowed: Integrals. Integrals are </a:t>
            </a:r>
            <a:r>
              <a:rPr lang="en-US" b="0" i="1" dirty="0" smtClean="0"/>
              <a:t>primitive</a:t>
            </a:r>
            <a:r>
              <a:rPr lang="en-US" b="0" baseline="0" dirty="0" smtClean="0"/>
              <a:t> C++ data-types, like </a:t>
            </a:r>
            <a:r>
              <a:rPr lang="en-US" b="0" i="1" baseline="0" dirty="0" smtClean="0"/>
              <a:t>char</a:t>
            </a:r>
            <a:r>
              <a:rPr lang="en-US" b="0" baseline="0" dirty="0" smtClean="0"/>
              <a:t>, </a:t>
            </a:r>
            <a:r>
              <a:rPr lang="en-US" b="0" i="1" baseline="0" dirty="0" smtClean="0"/>
              <a:t>short</a:t>
            </a:r>
            <a:r>
              <a:rPr lang="en-US" b="0" baseline="0" dirty="0" smtClean="0"/>
              <a:t>, </a:t>
            </a:r>
            <a:r>
              <a:rPr lang="en-US" b="0" i="1" baseline="0" dirty="0" smtClean="0"/>
              <a:t>int</a:t>
            </a:r>
            <a:r>
              <a:rPr lang="en-US" b="0" baseline="0" dirty="0" smtClean="0"/>
              <a:t>, </a:t>
            </a:r>
            <a:r>
              <a:rPr lang="en-US" b="0" i="1" baseline="0" dirty="0" smtClean="0"/>
              <a:t>long</a:t>
            </a:r>
            <a:r>
              <a:rPr lang="en-US" b="0" baseline="0" dirty="0" smtClean="0"/>
              <a:t>, their </a:t>
            </a:r>
            <a:r>
              <a:rPr lang="en-US" b="0" i="1" baseline="0" dirty="0" smtClean="0"/>
              <a:t>signed</a:t>
            </a:r>
            <a:r>
              <a:rPr lang="en-US" b="0" baseline="0" dirty="0" smtClean="0"/>
              <a:t>/</a:t>
            </a:r>
            <a:r>
              <a:rPr lang="en-US" b="0" i="1" baseline="0" dirty="0" smtClean="0"/>
              <a:t>unsigned</a:t>
            </a:r>
            <a:r>
              <a:rPr lang="en-US" b="0" baseline="0" dirty="0" smtClean="0"/>
              <a:t> variants, and pointers.</a:t>
            </a:r>
          </a:p>
          <a:p>
            <a:endParaRPr lang="en-US" b="0" baseline="0" dirty="0" smtClean="0"/>
          </a:p>
          <a:p>
            <a:pPr algn="l"/>
            <a:r>
              <a:rPr lang="en-US" b="0" baseline="0" dirty="0" smtClean="0"/>
              <a:t>As templates are a compile-time construct, those integral parameters must be initialized with </a:t>
            </a:r>
            <a:r>
              <a:rPr lang="en-US" b="0" i="1" baseline="0" dirty="0" smtClean="0"/>
              <a:t>Integral Constant Expressions</a:t>
            </a:r>
            <a:r>
              <a:rPr lang="en-US" b="0" baseline="0" dirty="0" smtClean="0"/>
              <a:t>, i.e. simple C++ expressions involving only integral types, which are </a:t>
            </a:r>
            <a:r>
              <a:rPr lang="en-US" b="0" i="1" baseline="0" dirty="0" smtClean="0"/>
              <a:t>compile-time constants</a:t>
            </a:r>
            <a:r>
              <a:rPr lang="en-US" b="0" baseline="0" dirty="0" smtClean="0"/>
              <a:t>. One can use </a:t>
            </a:r>
            <a:r>
              <a:rPr lang="en-US" b="0" i="1" baseline="0" dirty="0" smtClean="0"/>
              <a:t>literal numbers</a:t>
            </a:r>
            <a:r>
              <a:rPr lang="en-US" b="0" baseline="0" dirty="0" smtClean="0"/>
              <a:t>, the result of the </a:t>
            </a:r>
            <a:r>
              <a:rPr lang="en-US" b="0" i="1" baseline="0" dirty="0" err="1" smtClean="0"/>
              <a:t>sizeof</a:t>
            </a:r>
            <a:r>
              <a:rPr lang="en-US" b="0" i="1" baseline="0" dirty="0" smtClean="0"/>
              <a:t>()</a:t>
            </a:r>
            <a:r>
              <a:rPr lang="en-US" b="0" baseline="0" dirty="0" smtClean="0"/>
              <a:t> operator, and all the basic operations on them, i.e. addition, multiplication, etc.</a:t>
            </a:r>
          </a:p>
          <a:p>
            <a:pPr algn="l"/>
            <a:endParaRPr lang="en-US" b="0" baseline="0" dirty="0" smtClean="0"/>
          </a:p>
          <a:p>
            <a:pPr algn="l"/>
            <a:r>
              <a:rPr lang="en-US" b="0" baseline="0" dirty="0" smtClean="0"/>
              <a:t>However, address-of (like &amp;</a:t>
            </a:r>
            <a:r>
              <a:rPr lang="en-US" b="0" baseline="0" dirty="0" err="1" smtClean="0"/>
              <a:t>var</a:t>
            </a:r>
            <a:r>
              <a:rPr lang="en-US" b="0" baseline="0" dirty="0" smtClean="0"/>
              <a:t>), and dereferencing (</a:t>
            </a:r>
            <a:r>
              <a:rPr lang="en-US" b="0" baseline="0" dirty="0" err="1" smtClean="0"/>
              <a:t>someArray</a:t>
            </a:r>
            <a:r>
              <a:rPr lang="en-US" b="0" baseline="0" dirty="0" smtClean="0"/>
              <a:t>[0]) are not allowed.</a:t>
            </a:r>
          </a:p>
          <a:p>
            <a:endParaRPr lang="en-US" b="0"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5</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1" dirty="0" smtClean="0"/>
              <a:t>Code:Slide-06</a:t>
            </a:r>
          </a:p>
          <a:p>
            <a:endParaRPr lang="en-US" b="0" dirty="0" smtClean="0"/>
          </a:p>
          <a:p>
            <a:r>
              <a:rPr lang="en-US" b="0" dirty="0" smtClean="0"/>
              <a:t>The power of templates, as opposed to mere generics</a:t>
            </a:r>
            <a:r>
              <a:rPr lang="en-US" b="0" baseline="0" dirty="0" smtClean="0"/>
              <a:t> like in Java or C#, is the possibility to </a:t>
            </a:r>
            <a:r>
              <a:rPr lang="en-US" b="0" i="1" baseline="0" dirty="0" smtClean="0"/>
              <a:t>specialize</a:t>
            </a:r>
            <a:r>
              <a:rPr lang="en-US" b="0" baseline="0" dirty="0" smtClean="0"/>
              <a:t> them. Specializing means, that beside one generic definition for a class template, one can additionally provide further template classes with the same name, which can further restrict the arguments.</a:t>
            </a:r>
          </a:p>
          <a:p>
            <a:endParaRPr lang="en-US" b="0" baseline="0" dirty="0" smtClean="0"/>
          </a:p>
          <a:p>
            <a:r>
              <a:rPr lang="en-US" b="0" baseline="0" dirty="0" smtClean="0"/>
              <a:t>Here we have one template class, requiring two template parameters (both type parameters). </a:t>
            </a:r>
            <a:r>
              <a:rPr lang="en-US" b="0" i="1" baseline="0" dirty="0" err="1" smtClean="0"/>
              <a:t>left_int_p</a:t>
            </a:r>
            <a:r>
              <a:rPr lang="en-US" b="0" i="1" baseline="0" dirty="0" smtClean="0"/>
              <a:t> </a:t>
            </a:r>
            <a:r>
              <a:rPr lang="en-US" b="0" i="0" baseline="0" dirty="0" smtClean="0"/>
              <a:t> should mean, “a predicate to determine whether the left type is exactly type int”. The generic template just defines a constant of value false.</a:t>
            </a:r>
          </a:p>
          <a:p>
            <a:endParaRPr lang="en-US" b="0" i="0" baseline="0" dirty="0" smtClean="0"/>
          </a:p>
          <a:p>
            <a:r>
              <a:rPr lang="en-US" b="0" i="0" baseline="0" dirty="0" smtClean="0"/>
              <a:t>Below we provide one specialization, which now only requires </a:t>
            </a:r>
            <a:r>
              <a:rPr lang="en-US" b="0" i="1" baseline="0" dirty="0" smtClean="0"/>
              <a:t>one</a:t>
            </a:r>
            <a:r>
              <a:rPr lang="en-US" b="0" i="0" baseline="0" dirty="0" smtClean="0"/>
              <a:t> type parameter. Note that for the specialization, after the class name the template parameters are fully written out again, to specify the template parameter list for the generic template which is specialized.</a:t>
            </a:r>
          </a:p>
          <a:p>
            <a:endParaRPr lang="en-US" b="0" i="0" baseline="0" dirty="0" smtClean="0"/>
          </a:p>
          <a:p>
            <a:r>
              <a:rPr lang="en-US" b="0" i="0" baseline="0" dirty="0" smtClean="0"/>
              <a:t>In the beginning of C++ most compilers only supported </a:t>
            </a:r>
            <a:r>
              <a:rPr lang="en-US" b="0" i="1" baseline="0" dirty="0" smtClean="0"/>
              <a:t>full, explicit specialization</a:t>
            </a:r>
            <a:r>
              <a:rPr lang="en-US" b="0" i="0" baseline="0" dirty="0" smtClean="0"/>
              <a:t>. This means, a template class was either a generic class, or </a:t>
            </a:r>
            <a:r>
              <a:rPr lang="en-US" b="0" i="1" baseline="0" dirty="0" smtClean="0"/>
              <a:t>all</a:t>
            </a:r>
            <a:r>
              <a:rPr lang="en-US" b="0" i="0" baseline="0" dirty="0" smtClean="0"/>
              <a:t> template parameters had to be explicitly set, and have not been allowed to be set by a template parameter themselves. I just add this remark because of a maybe confusing syntax then:</a:t>
            </a:r>
          </a:p>
          <a:p>
            <a:endParaRPr lang="en-US" b="0" i="0" baseline="0" dirty="0" smtClean="0"/>
          </a:p>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&lt;&gt;</a:t>
            </a:r>
            <a:endParaRPr lang="en-US" sz="1600" dirty="0" smtClean="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a:t>
            </a:r>
            <a:r>
              <a:rPr lang="en-US" dirty="0" err="1" smtClean="0">
                <a:latin typeface="Consolas"/>
                <a:ea typeface="Calibri"/>
                <a:cs typeface="Courier New"/>
              </a:rPr>
              <a:t>left_int_p</a:t>
            </a:r>
            <a:r>
              <a:rPr lang="en-US" dirty="0" smtClean="0">
                <a:latin typeface="Consolas"/>
                <a:ea typeface="Calibri"/>
                <a:cs typeface="Courier New"/>
              </a:rPr>
              <a:t>&lt;</a:t>
            </a:r>
            <a:r>
              <a:rPr lang="en-US" dirty="0" smtClean="0">
                <a:solidFill>
                  <a:srgbClr val="0000FF"/>
                </a:solidFill>
                <a:latin typeface="Consolas"/>
                <a:ea typeface="Calibri"/>
                <a:cs typeface="Courier New"/>
              </a:rPr>
              <a:t>int</a:t>
            </a:r>
            <a:r>
              <a:rPr lang="en-US" dirty="0" smtClean="0">
                <a:latin typeface="Consolas"/>
                <a:ea typeface="Calibri"/>
                <a:cs typeface="Courier New"/>
              </a:rPr>
              <a:t>, int&gt; {</a:t>
            </a:r>
            <a:endParaRPr lang="en-US" sz="1600" dirty="0" smtClean="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smtClean="0">
                <a:solidFill>
                  <a:srgbClr val="0000FF"/>
                </a:solidFill>
                <a:latin typeface="Consolas"/>
                <a:ea typeface="Calibri"/>
                <a:cs typeface="Courier New"/>
              </a:rPr>
              <a:t>static</a:t>
            </a:r>
            <a:r>
              <a:rPr lang="en-US" dirty="0" smtClean="0">
                <a:latin typeface="Consolas"/>
                <a:ea typeface="Calibri"/>
                <a:cs typeface="Courier New"/>
              </a:rPr>
              <a:t> </a:t>
            </a:r>
            <a:r>
              <a:rPr lang="en-US" dirty="0" smtClean="0">
                <a:solidFill>
                  <a:srgbClr val="0000FF"/>
                </a:solidFill>
                <a:latin typeface="Consolas"/>
                <a:ea typeface="Calibri"/>
                <a:cs typeface="Courier New"/>
              </a:rPr>
              <a:t>const</a:t>
            </a:r>
            <a:r>
              <a:rPr lang="en-US" dirty="0" smtClean="0">
                <a:latin typeface="Consolas"/>
                <a:ea typeface="Calibri"/>
                <a:cs typeface="Courier New"/>
              </a:rPr>
              <a:t> </a:t>
            </a:r>
            <a:r>
              <a:rPr lang="en-US" dirty="0" err="1" smtClean="0">
                <a:solidFill>
                  <a:srgbClr val="0000FF"/>
                </a:solidFill>
                <a:latin typeface="Consolas"/>
                <a:ea typeface="Calibri"/>
                <a:cs typeface="Courier New"/>
              </a:rPr>
              <a:t>bool</a:t>
            </a:r>
            <a:r>
              <a:rPr lang="en-US" dirty="0" smtClean="0">
                <a:latin typeface="Consolas"/>
                <a:ea typeface="Calibri"/>
                <a:cs typeface="Courier New"/>
              </a:rPr>
              <a:t> value = </a:t>
            </a:r>
            <a:r>
              <a:rPr lang="en-US" dirty="0" smtClean="0">
                <a:solidFill>
                  <a:srgbClr val="0000FF"/>
                </a:solidFill>
                <a:latin typeface="Consolas"/>
                <a:ea typeface="Calibri"/>
                <a:cs typeface="Courier New"/>
              </a:rPr>
              <a:t>true</a:t>
            </a:r>
            <a:r>
              <a:rPr lang="en-US" dirty="0" smtClean="0">
                <a:latin typeface="Consolas"/>
                <a:ea typeface="Calibri"/>
                <a:cs typeface="Courier New"/>
              </a:rPr>
              <a:t>;</a:t>
            </a:r>
            <a:endParaRPr lang="en-US" sz="1600" dirty="0" smtClean="0">
              <a:ea typeface="Calibri"/>
              <a:cs typeface="Times New Roman"/>
            </a:endParaRPr>
          </a:p>
          <a:p>
            <a:pPr>
              <a:lnSpc>
                <a:spcPct val="115000"/>
              </a:lnSpc>
              <a:spcAft>
                <a:spcPts val="0"/>
              </a:spcAft>
              <a:buNone/>
            </a:pPr>
            <a:r>
              <a:rPr lang="en-US" dirty="0" smtClean="0">
                <a:latin typeface="Consolas"/>
                <a:ea typeface="Calibri"/>
                <a:cs typeface="Courier New"/>
              </a:rPr>
              <a:t>};</a:t>
            </a:r>
            <a:endParaRPr lang="en-US" b="0" i="0" baseline="0" dirty="0" smtClean="0"/>
          </a:p>
          <a:p>
            <a:endParaRPr lang="en-US" b="0" i="0" baseline="0" dirty="0" smtClean="0"/>
          </a:p>
          <a:p>
            <a:r>
              <a:rPr lang="en-US" b="0" i="0" baseline="0" dirty="0" smtClean="0"/>
              <a:t>Please note the “diamond” (&lt;&gt;) after the template keyword. This denotes an empty template argument list. This actually goes with C++ “normal” function definition, where an empty argument list is denoted by ().</a:t>
            </a:r>
          </a:p>
          <a:p>
            <a:endParaRPr lang="en-US" b="0" i="0" baseline="0" dirty="0" smtClean="0"/>
          </a:p>
          <a:p>
            <a:r>
              <a:rPr lang="en-US" b="0" i="0" baseline="0" dirty="0" smtClean="0"/>
              <a:t>Two different specializations can provide completely different implementations, they can add or remove functions, constants, fields, etc.. In a later example we will use this flexibility.</a:t>
            </a:r>
            <a:endParaRPr lang="en-US" b="0" i="1" baseline="0"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6</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We said template meta-</a:t>
            </a:r>
            <a:r>
              <a:rPr lang="en-US" i="1" dirty="0" smtClean="0"/>
              <a:t>programming</a:t>
            </a:r>
            <a:r>
              <a:rPr lang="en-US" dirty="0" smtClean="0"/>
              <a:t>, and</a:t>
            </a:r>
            <a:r>
              <a:rPr lang="en-US" baseline="0" dirty="0" smtClean="0"/>
              <a:t> it uses text, so there should be a programming language involved.</a:t>
            </a:r>
          </a:p>
          <a:p>
            <a:endParaRPr lang="en-US" baseline="0" dirty="0" smtClean="0"/>
          </a:p>
          <a:p>
            <a:r>
              <a:rPr lang="en-US" baseline="0" dirty="0" smtClean="0"/>
              <a:t>With the little bits of (template) syntax we’ve just covered the basic grounds to build a programming language. With </a:t>
            </a:r>
            <a:r>
              <a:rPr lang="en-US" i="1" baseline="0" dirty="0" smtClean="0"/>
              <a:t>templates</a:t>
            </a:r>
            <a:r>
              <a:rPr lang="en-US" baseline="0" dirty="0" smtClean="0"/>
              <a:t>, </a:t>
            </a:r>
            <a:r>
              <a:rPr lang="en-US" i="1" baseline="0" dirty="0" smtClean="0"/>
              <a:t>types</a:t>
            </a:r>
            <a:r>
              <a:rPr lang="en-US" baseline="0" dirty="0" smtClean="0"/>
              <a:t>, </a:t>
            </a:r>
            <a:r>
              <a:rPr lang="en-US" i="1" baseline="0" dirty="0" smtClean="0"/>
              <a:t>integral constants</a:t>
            </a:r>
            <a:r>
              <a:rPr lang="en-US" baseline="0" dirty="0" smtClean="0"/>
              <a:t>, and </a:t>
            </a:r>
            <a:r>
              <a:rPr lang="en-US" i="1" baseline="0" dirty="0" smtClean="0"/>
              <a:t>partial template specialization</a:t>
            </a:r>
            <a:r>
              <a:rPr lang="en-US" baseline="0" dirty="0" smtClean="0"/>
              <a:t>  we form a programming language. With programming language I here refer to a Turing-complete programming language, meaning that it can express all programs which are computable on a Turing-equivalent machine, i.e. all our computers. (Yes, except the infinite-memory part, I know)</a:t>
            </a:r>
          </a:p>
          <a:p>
            <a:endParaRPr lang="en-US" baseline="0" dirty="0" smtClean="0"/>
          </a:p>
          <a:p>
            <a:r>
              <a:rPr lang="en-US" baseline="0" dirty="0" smtClean="0"/>
              <a:t>This programming language has not really been designed, or even intended, but was only unintentionally found. Interesting history lessons can be found by use of some evil and not so evil search engines.</a:t>
            </a:r>
          </a:p>
          <a:p>
            <a:endParaRPr lang="en-US" baseline="0"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7</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Before I</a:t>
            </a:r>
            <a:r>
              <a:rPr lang="en-US" baseline="0" dirty="0" smtClean="0"/>
              <a:t> go straight into metaprogramming, it is important to consider some basic language properties. It is important, because those are radically different from C++, in just about every way.</a:t>
            </a:r>
          </a:p>
          <a:p>
            <a:endParaRPr lang="en-US" baseline="0" dirty="0" smtClean="0"/>
          </a:p>
          <a:p>
            <a:r>
              <a:rPr lang="en-US" baseline="0" dirty="0" smtClean="0"/>
              <a:t>First, the language is a </a:t>
            </a:r>
            <a:r>
              <a:rPr lang="en-US" i="1" baseline="0" dirty="0" smtClean="0"/>
              <a:t>pure functional</a:t>
            </a:r>
            <a:r>
              <a:rPr lang="en-US" baseline="0" dirty="0" smtClean="0"/>
              <a:t> language. A function cannot have any side effect. There are no variables, only template parameters, mutating global state is not possible. Having some idea of functional programming is helpful. Haskell comes into mind, but also languages like </a:t>
            </a:r>
            <a:r>
              <a:rPr lang="en-US" baseline="0" dirty="0" err="1" smtClean="0"/>
              <a:t>Erlang</a:t>
            </a:r>
            <a:r>
              <a:rPr lang="en-US" baseline="0" dirty="0" smtClean="0"/>
              <a:t>, ML, Lisp play a strong role in this field, with different “purity”.</a:t>
            </a:r>
          </a:p>
          <a:p>
            <a:endParaRPr lang="en-US" baseline="0" dirty="0" smtClean="0"/>
          </a:p>
          <a:p>
            <a:r>
              <a:rPr lang="en-US" baseline="0" dirty="0" smtClean="0"/>
              <a:t>Second, it is </a:t>
            </a:r>
            <a:r>
              <a:rPr lang="en-US" i="1" baseline="0" dirty="0" smtClean="0"/>
              <a:t>Strong and Dynamically Typed</a:t>
            </a:r>
            <a:r>
              <a:rPr lang="en-US" baseline="0" dirty="0" smtClean="0"/>
              <a:t>. Strongly typed means that it is absolutely impossible to take one template parameter and “reinterpret” it in just any other way. All conversions must therefore be explicit. Of all languages currently in wide deployment, only C and C++ have reserved their right to have a weak type system. Well, most languages provide some sort of a foreign function interface and/or an unsafe mode, where bad things can happen, but that’s about it.</a:t>
            </a:r>
          </a:p>
          <a:p>
            <a:endParaRPr lang="en-US" baseline="0" dirty="0" smtClean="0"/>
          </a:p>
          <a:p>
            <a:r>
              <a:rPr lang="en-US" baseline="0" dirty="0" smtClean="0"/>
              <a:t>It is dynamically typed. You can see that as all template parameters are only just a “class” (with the exception to integral parameters). Only during execution (never mind that the execution of the meta-functions happens during compile-time of the C++ program) the type of the parameters is known. However, as this dynamic type is there (remember, strongly typed language), the properties of the parameter can be accessed for whatever one needs. Practically all scripting languages are dynamically typed (together with “</a:t>
            </a:r>
            <a:r>
              <a:rPr lang="en-US" baseline="0" dirty="0" err="1" smtClean="0"/>
              <a:t>regex</a:t>
            </a:r>
            <a:r>
              <a:rPr lang="en-US" baseline="0" dirty="0" smtClean="0"/>
              <a:t> and file-i/o built-in” a quite acceptable characterization of them).</a:t>
            </a:r>
          </a:p>
          <a:p>
            <a:endParaRPr lang="en-US" baseline="0" dirty="0" smtClean="0"/>
          </a:p>
          <a:p>
            <a:r>
              <a:rPr lang="en-US" baseline="0" dirty="0" smtClean="0"/>
              <a:t>Templates cannot do any file-i/o themselves (even more pure then Haskell! …), so they are definitely not a scripting language.</a:t>
            </a:r>
          </a:p>
          <a:p>
            <a:endParaRPr lang="en-US" baseline="0"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8</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Templates form a </a:t>
            </a:r>
            <a:r>
              <a:rPr lang="en-US" i="1" dirty="0" smtClean="0"/>
              <a:t>lazy</a:t>
            </a:r>
            <a:r>
              <a:rPr lang="en-US" baseline="0" dirty="0" smtClean="0"/>
              <a:t> language. Lazy here means that all meta-functions are evaluated lazily, which means only when their result is accessed. This also means, if a result is never accessed, the function is never performed, and also all the intermediate functions are never executed. Being lazy will turn out to be very helpful later on.</a:t>
            </a:r>
          </a:p>
          <a:p>
            <a:endParaRPr lang="en-US" baseline="0" dirty="0" smtClean="0"/>
          </a:p>
          <a:p>
            <a:r>
              <a:rPr lang="en-US" baseline="0" dirty="0" smtClean="0"/>
              <a:t>As most pure functional languages, templates get their expressiveness through the power of pattern matching. For template metaprogramming it is essential: only by using partial specialization (which is nothing but a pattern matching system) together with the language being lazy makes it a language, which is actually Turing-complete.</a:t>
            </a:r>
            <a:endParaRPr lang="en-US" dirty="0" smtClean="0"/>
          </a:p>
          <a:p>
            <a:endParaRPr lang="en-US" dirty="0" smtClean="0"/>
          </a:p>
          <a:p>
            <a:r>
              <a:rPr lang="en-US" dirty="0" smtClean="0"/>
              <a:t>Again,</a:t>
            </a:r>
            <a:r>
              <a:rPr lang="en-US" baseline="0" dirty="0" smtClean="0"/>
              <a:t> some background in languages like Haskell or ML helps to get the head wrapped around pattern matching.</a:t>
            </a:r>
            <a:endParaRPr lang="en-US" dirty="0" smtClean="0"/>
          </a:p>
        </p:txBody>
      </p:sp>
      <p:sp>
        <p:nvSpPr>
          <p:cNvPr id="4" name="Slide Number Placeholder 3"/>
          <p:cNvSpPr>
            <a:spLocks noGrp="1"/>
          </p:cNvSpPr>
          <p:nvPr>
            <p:ph type="sldNum" sz="quarter" idx="10"/>
          </p:nvPr>
        </p:nvSpPr>
        <p:spPr/>
        <p:txBody>
          <a:bodyPr/>
          <a:lstStyle/>
          <a:p>
            <a:fld id="{82E009BC-2F62-46DB-96E6-DD04AE5B0CCA}" type="slidenum">
              <a:rPr lang="en-US" smtClean="0"/>
              <a:pPr/>
              <a:t>9</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775355"/>
            <a:ext cx="7772400" cy="1225021"/>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238500"/>
            <a:ext cx="6400800" cy="14605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DF71FEB-8997-45D4-AE8E-95640174EB73}" type="datetimeFigureOut">
              <a:rPr lang="en-US" smtClean="0"/>
              <a:pPr/>
              <a:t>2/27/2010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DF71FEB-8997-45D4-AE8E-95640174EB73}" type="datetimeFigureOut">
              <a:rPr lang="en-US" smtClean="0"/>
              <a:pPr/>
              <a:t>2/27/2010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28865"/>
            <a:ext cx="2057400" cy="4876271"/>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28865"/>
            <a:ext cx="6019800" cy="4876271"/>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DF71FEB-8997-45D4-AE8E-95640174EB73}" type="datetimeFigureOut">
              <a:rPr lang="en-US" smtClean="0"/>
              <a:pPr/>
              <a:t>2/27/2010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DF71FEB-8997-45D4-AE8E-95640174EB73}" type="datetimeFigureOut">
              <a:rPr lang="en-US" smtClean="0"/>
              <a:pPr/>
              <a:t>2/27/2010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3672417"/>
            <a:ext cx="7772400" cy="1135063"/>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422261"/>
            <a:ext cx="7772400" cy="1250156"/>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DF71FEB-8997-45D4-AE8E-95640174EB73}" type="datetimeFigureOut">
              <a:rPr lang="en-US" smtClean="0"/>
              <a:pPr/>
              <a:t>2/27/2010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333500"/>
            <a:ext cx="4038600" cy="377163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333500"/>
            <a:ext cx="4038600" cy="377163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DF71FEB-8997-45D4-AE8E-95640174EB73}" type="datetimeFigureOut">
              <a:rPr lang="en-US" smtClean="0"/>
              <a:pPr/>
              <a:t>2/27/2010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279261"/>
            <a:ext cx="4040188" cy="53313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1812396"/>
            <a:ext cx="4040188" cy="329274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6" y="1279261"/>
            <a:ext cx="4041775" cy="53313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6" y="1812396"/>
            <a:ext cx="4041775" cy="329274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DF71FEB-8997-45D4-AE8E-95640174EB73}" type="datetimeFigureOut">
              <a:rPr lang="en-US" smtClean="0"/>
              <a:pPr/>
              <a:t>2/27/2010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DF71FEB-8997-45D4-AE8E-95640174EB73}" type="datetimeFigureOut">
              <a:rPr lang="en-US" smtClean="0"/>
              <a:pPr/>
              <a:t>2/27/2010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DF71FEB-8997-45D4-AE8E-95640174EB73}" type="datetimeFigureOut">
              <a:rPr lang="en-US" smtClean="0"/>
              <a:pPr/>
              <a:t>2/27/2010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1" y="227542"/>
            <a:ext cx="3008313" cy="968375"/>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27542"/>
            <a:ext cx="5111750" cy="4877594"/>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1" y="1195917"/>
            <a:ext cx="3008313" cy="390921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DF71FEB-8997-45D4-AE8E-95640174EB73}" type="datetimeFigureOut">
              <a:rPr lang="en-US" smtClean="0"/>
              <a:pPr/>
              <a:t>2/27/2010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000500"/>
            <a:ext cx="5486400" cy="472282"/>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510646"/>
            <a:ext cx="5486400" cy="34290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4472782"/>
            <a:ext cx="5486400" cy="6707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DF71FEB-8997-45D4-AE8E-95640174EB73}" type="datetimeFigureOut">
              <a:rPr lang="en-US" smtClean="0"/>
              <a:pPr/>
              <a:t>2/27/2010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569CFFB-5947-4091-B843-C195833AF7A9}"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28865"/>
            <a:ext cx="8229600" cy="9525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333500"/>
            <a:ext cx="8229600" cy="3771636"/>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5296959"/>
            <a:ext cx="2133600" cy="304271"/>
          </a:xfrm>
          <a:prstGeom prst="rect">
            <a:avLst/>
          </a:prstGeom>
        </p:spPr>
        <p:txBody>
          <a:bodyPr vert="horz" lIns="91440" tIns="45720" rIns="91440" bIns="45720" rtlCol="0" anchor="ctr"/>
          <a:lstStyle>
            <a:lvl1pPr algn="l">
              <a:defRPr sz="1200">
                <a:solidFill>
                  <a:schemeClr val="tx1">
                    <a:tint val="75000"/>
                  </a:schemeClr>
                </a:solidFill>
              </a:defRPr>
            </a:lvl1pPr>
          </a:lstStyle>
          <a:p>
            <a:fld id="{CDF71FEB-8997-45D4-AE8E-95640174EB73}" type="datetimeFigureOut">
              <a:rPr lang="en-US" smtClean="0"/>
              <a:pPr/>
              <a:t>2/27/2010</a:t>
            </a:fld>
            <a:endParaRPr lang="en-US"/>
          </a:p>
        </p:txBody>
      </p:sp>
      <p:sp>
        <p:nvSpPr>
          <p:cNvPr id="5" name="Footer Placeholder 4"/>
          <p:cNvSpPr>
            <a:spLocks noGrp="1"/>
          </p:cNvSpPr>
          <p:nvPr>
            <p:ph type="ftr" sz="quarter" idx="3"/>
          </p:nvPr>
        </p:nvSpPr>
        <p:spPr>
          <a:xfrm>
            <a:off x="3124200" y="5296959"/>
            <a:ext cx="2895600" cy="304271"/>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5296959"/>
            <a:ext cx="2133600" cy="304271"/>
          </a:xfrm>
          <a:prstGeom prst="rect">
            <a:avLst/>
          </a:prstGeom>
        </p:spPr>
        <p:txBody>
          <a:bodyPr vert="horz" lIns="91440" tIns="45720" rIns="91440" bIns="45720" rtlCol="0" anchor="ctr"/>
          <a:lstStyle>
            <a:lvl1pPr algn="r">
              <a:defRPr sz="1200">
                <a:solidFill>
                  <a:schemeClr val="tx1">
                    <a:tint val="75000"/>
                  </a:schemeClr>
                </a:solidFill>
              </a:defRPr>
            </a:lvl1pPr>
          </a:lstStyle>
          <a:p>
            <a:fld id="{0569CFFB-5947-4091-B843-C195833AF7A9}"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 Template Metaprogramming</a:t>
            </a:r>
            <a:endParaRPr lang="en-US" dirty="0"/>
          </a:p>
        </p:txBody>
      </p:sp>
      <p:sp>
        <p:nvSpPr>
          <p:cNvPr id="3" name="Subtitle 2"/>
          <p:cNvSpPr>
            <a:spLocks noGrp="1"/>
          </p:cNvSpPr>
          <p:nvPr>
            <p:ph type="subTitle" idx="1"/>
          </p:nvPr>
        </p:nvSpPr>
        <p:spPr/>
        <p:txBody>
          <a:bodyPr>
            <a:normAutofit lnSpcReduction="10000"/>
          </a:bodyPr>
          <a:lstStyle/>
          <a:p>
            <a:r>
              <a:rPr lang="en-US" dirty="0" smtClean="0"/>
              <a:t>a non-jumpstart to</a:t>
            </a:r>
            <a:br>
              <a:rPr lang="en-US" dirty="0" smtClean="0"/>
            </a:br>
            <a:r>
              <a:rPr lang="en-US" dirty="0" smtClean="0"/>
              <a:t>theoretically practical</a:t>
            </a:r>
            <a:br>
              <a:rPr lang="en-US" dirty="0" smtClean="0"/>
            </a:br>
            <a:r>
              <a:rPr lang="en-US" dirty="0" smtClean="0"/>
              <a:t>simple C++ techniques</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Language Characteristics</a:t>
            </a:r>
            <a:endParaRPr lang="en-US" dirty="0"/>
          </a:p>
        </p:txBody>
      </p:sp>
      <p:sp>
        <p:nvSpPr>
          <p:cNvPr id="3" name="Content Placeholder 2"/>
          <p:cNvSpPr>
            <a:spLocks noGrp="1"/>
          </p:cNvSpPr>
          <p:nvPr>
            <p:ph idx="1"/>
          </p:nvPr>
        </p:nvSpPr>
        <p:spPr/>
        <p:txBody>
          <a:bodyPr/>
          <a:lstStyle/>
          <a:p>
            <a:pPr>
              <a:buNone/>
            </a:pPr>
            <a:endParaRPr lang="en-US" dirty="0" smtClean="0"/>
          </a:p>
          <a:p>
            <a:pPr>
              <a:buNone/>
            </a:pPr>
            <a:endParaRPr lang="en-US" dirty="0" smtClean="0"/>
          </a:p>
          <a:p>
            <a:pPr algn="ctr">
              <a:buNone/>
            </a:pPr>
            <a:r>
              <a:rPr lang="en-US" dirty="0" smtClean="0"/>
              <a:t>Slow as Hell.</a:t>
            </a:r>
          </a:p>
          <a:p>
            <a:pPr>
              <a:buNone/>
            </a:pP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Defining Functions</a:t>
            </a:r>
            <a:endParaRPr lang="en-US" dirty="0"/>
          </a:p>
        </p:txBody>
      </p:sp>
      <p:sp>
        <p:nvSpPr>
          <p:cNvPr id="3" name="Content Placeholder 2"/>
          <p:cNvSpPr>
            <a:spLocks noGrp="1"/>
          </p:cNvSpPr>
          <p:nvPr>
            <p:ph idx="1"/>
          </p:nvPr>
        </p:nvSpPr>
        <p:spPr/>
        <p:txBody>
          <a:bodyPr>
            <a:normAutofit fontScale="70000" lnSpcReduction="20000"/>
          </a:bodyPr>
          <a:lstStyle/>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a:t>
            </a:r>
            <a:r>
              <a:rPr lang="en-US" dirty="0" smtClean="0">
                <a:solidFill>
                  <a:srgbClr val="0000FF"/>
                </a:solidFill>
                <a:latin typeface="Consolas"/>
                <a:ea typeface="Calibri"/>
                <a:cs typeface="Courier New"/>
              </a:rPr>
              <a:t>class</a:t>
            </a:r>
            <a:r>
              <a:rPr lang="en-US" dirty="0" smtClean="0">
                <a:latin typeface="Consolas"/>
                <a:ea typeface="Calibri"/>
                <a:cs typeface="Courier New"/>
              </a:rPr>
              <a:t> Arg1, </a:t>
            </a:r>
            <a:r>
              <a:rPr lang="en-US" dirty="0" smtClean="0">
                <a:solidFill>
                  <a:srgbClr val="0000FF"/>
                </a:solidFill>
                <a:latin typeface="Consolas"/>
                <a:ea typeface="Calibri"/>
                <a:cs typeface="Courier New"/>
              </a:rPr>
              <a:t>class</a:t>
            </a:r>
            <a:r>
              <a:rPr lang="en-US" dirty="0" smtClean="0">
                <a:latin typeface="Consolas"/>
                <a:ea typeface="Calibri"/>
                <a:cs typeface="Courier New"/>
              </a:rPr>
              <a:t> Arg2&gt;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a:t>
            </a:r>
            <a:r>
              <a:rPr lang="en-US" dirty="0" err="1" smtClean="0">
                <a:latin typeface="Consolas"/>
                <a:ea typeface="Calibri"/>
                <a:cs typeface="Courier New"/>
              </a:rPr>
              <a:t>meta_function_name</a:t>
            </a:r>
            <a:r>
              <a:rPr lang="en-US" dirty="0" smtClean="0">
                <a:latin typeface="Consolas"/>
                <a:ea typeface="Calibri"/>
                <a:cs typeface="Courier New"/>
              </a:rPr>
              <a:t>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err="1" smtClean="0">
                <a:solidFill>
                  <a:srgbClr val="0000FF"/>
                </a:solidFill>
                <a:latin typeface="Consolas"/>
                <a:ea typeface="Calibri"/>
                <a:cs typeface="Courier New"/>
              </a:rPr>
              <a:t>typedef</a:t>
            </a:r>
            <a:r>
              <a:rPr lang="en-US" dirty="0" smtClean="0">
                <a:latin typeface="Consolas"/>
                <a:ea typeface="Calibri"/>
                <a:cs typeface="Courier New"/>
              </a:rPr>
              <a:t> </a:t>
            </a:r>
            <a:r>
              <a:rPr lang="en-US" i="1" dirty="0" smtClean="0">
                <a:solidFill>
                  <a:srgbClr val="C0504D"/>
                </a:solidFill>
                <a:latin typeface="Consolas"/>
                <a:ea typeface="Calibri"/>
                <a:cs typeface="Courier New"/>
              </a:rPr>
              <a:t>**</a:t>
            </a:r>
            <a:r>
              <a:rPr lang="en-US" i="1" dirty="0" err="1" smtClean="0">
                <a:solidFill>
                  <a:srgbClr val="C0504D"/>
                </a:solidFill>
                <a:latin typeface="Consolas"/>
                <a:ea typeface="Calibri"/>
                <a:cs typeface="Courier New"/>
              </a:rPr>
              <a:t>computed_result_type</a:t>
            </a:r>
            <a:r>
              <a:rPr lang="en-US" i="1" dirty="0" smtClean="0">
                <a:solidFill>
                  <a:srgbClr val="C0504D"/>
                </a:solidFill>
                <a:latin typeface="Consolas"/>
                <a:ea typeface="Calibri"/>
                <a:cs typeface="Courier New"/>
              </a:rPr>
              <a:t>**</a:t>
            </a:r>
            <a:r>
              <a:rPr lang="en-US" dirty="0" smtClean="0">
                <a:latin typeface="Consolas"/>
                <a:ea typeface="Calibri"/>
                <a:cs typeface="Courier New"/>
              </a:rPr>
              <a:t> type;</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a:t>
            </a:r>
            <a:r>
              <a:rPr lang="en-US" dirty="0" smtClean="0">
                <a:solidFill>
                  <a:srgbClr val="0000FF"/>
                </a:solidFill>
                <a:latin typeface="Consolas"/>
                <a:ea typeface="Calibri"/>
                <a:cs typeface="Courier New"/>
              </a:rPr>
              <a:t>int</a:t>
            </a:r>
            <a:r>
              <a:rPr lang="en-US" dirty="0" smtClean="0">
                <a:latin typeface="Consolas"/>
                <a:ea typeface="Calibri"/>
                <a:cs typeface="Courier New"/>
              </a:rPr>
              <a:t> N, </a:t>
            </a:r>
            <a:r>
              <a:rPr lang="en-US" dirty="0" smtClean="0">
                <a:solidFill>
                  <a:srgbClr val="0000FF"/>
                </a:solidFill>
                <a:latin typeface="Consolas"/>
                <a:ea typeface="Calibri"/>
                <a:cs typeface="Courier New"/>
              </a:rPr>
              <a:t>int</a:t>
            </a:r>
            <a:r>
              <a:rPr lang="en-US" dirty="0" smtClean="0">
                <a:latin typeface="Consolas"/>
                <a:ea typeface="Calibri"/>
                <a:cs typeface="Courier New"/>
              </a:rPr>
              <a:t> M&gt;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a:t>
            </a:r>
            <a:r>
              <a:rPr lang="en-US" dirty="0" err="1" smtClean="0">
                <a:latin typeface="Consolas"/>
                <a:ea typeface="Calibri"/>
                <a:cs typeface="Courier New"/>
              </a:rPr>
              <a:t>meta_function_name</a:t>
            </a:r>
            <a:r>
              <a:rPr lang="en-US" dirty="0" smtClean="0">
                <a:latin typeface="Consolas"/>
                <a:ea typeface="Calibri"/>
                <a:cs typeface="Courier New"/>
              </a:rPr>
              <a:t>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smtClean="0">
                <a:solidFill>
                  <a:srgbClr val="0000FF"/>
                </a:solidFill>
                <a:latin typeface="Consolas"/>
                <a:ea typeface="Calibri"/>
                <a:cs typeface="Courier New"/>
              </a:rPr>
              <a:t>static</a:t>
            </a:r>
            <a:r>
              <a:rPr lang="en-US" dirty="0" smtClean="0">
                <a:latin typeface="Consolas"/>
                <a:ea typeface="Calibri"/>
                <a:cs typeface="Courier New"/>
              </a:rPr>
              <a:t> </a:t>
            </a:r>
            <a:r>
              <a:rPr lang="en-US" dirty="0" smtClean="0">
                <a:solidFill>
                  <a:srgbClr val="0000FF"/>
                </a:solidFill>
                <a:latin typeface="Consolas"/>
                <a:ea typeface="Calibri"/>
                <a:cs typeface="Courier New"/>
              </a:rPr>
              <a:t>const</a:t>
            </a:r>
            <a:r>
              <a:rPr lang="en-US" dirty="0" smtClean="0">
                <a:latin typeface="Consolas"/>
                <a:ea typeface="Calibri"/>
                <a:cs typeface="Courier New"/>
              </a:rPr>
              <a:t> </a:t>
            </a:r>
            <a:r>
              <a:rPr lang="en-US" dirty="0" smtClean="0">
                <a:solidFill>
                  <a:srgbClr val="0000FF"/>
                </a:solidFill>
                <a:latin typeface="Consolas"/>
                <a:ea typeface="Calibri"/>
                <a:cs typeface="Courier New"/>
              </a:rPr>
              <a:t>int</a:t>
            </a:r>
            <a:r>
              <a:rPr lang="en-US" dirty="0" smtClean="0">
                <a:latin typeface="Consolas"/>
                <a:ea typeface="Calibri"/>
                <a:cs typeface="Courier New"/>
              </a:rPr>
              <a:t> value = </a:t>
            </a:r>
            <a:r>
              <a:rPr lang="en-US" i="1" dirty="0" smtClean="0">
                <a:solidFill>
                  <a:srgbClr val="C0504D"/>
                </a:solidFill>
                <a:latin typeface="Consolas"/>
                <a:ea typeface="Calibri"/>
                <a:cs typeface="Courier New"/>
              </a:rPr>
              <a:t>**</a:t>
            </a:r>
            <a:r>
              <a:rPr lang="en-US" i="1" dirty="0" err="1" smtClean="0">
                <a:solidFill>
                  <a:srgbClr val="C0504D"/>
                </a:solidFill>
                <a:latin typeface="Consolas"/>
                <a:ea typeface="Calibri"/>
                <a:cs typeface="Courier New"/>
              </a:rPr>
              <a:t>computed_value</a:t>
            </a:r>
            <a:r>
              <a:rPr lang="en-US" i="1" dirty="0" smtClean="0">
                <a:solidFill>
                  <a:srgbClr val="C0504D"/>
                </a:solidFill>
                <a:latin typeface="Consolas"/>
                <a:ea typeface="Calibri"/>
                <a:cs typeface="Courier New"/>
              </a:rPr>
              <a:t>**</a:t>
            </a:r>
            <a:r>
              <a:rPr lang="en-US" dirty="0" smtClean="0">
                <a:latin typeface="Consolas"/>
                <a:ea typeface="Calibri"/>
                <a:cs typeface="Courier New"/>
              </a:rPr>
              <a:t>;</a:t>
            </a:r>
            <a:endParaRPr lang="en-US" sz="4000" dirty="0">
              <a:ea typeface="Calibri"/>
              <a:cs typeface="Times New Roman"/>
            </a:endParaRPr>
          </a:p>
          <a:p>
            <a:pPr>
              <a:lnSpc>
                <a:spcPct val="115000"/>
              </a:lnSpc>
              <a:spcAft>
                <a:spcPts val="1000"/>
              </a:spcAft>
              <a:buNone/>
            </a:pPr>
            <a:r>
              <a:rPr lang="en-US" dirty="0" smtClean="0">
                <a:latin typeface="Consolas"/>
                <a:ea typeface="Calibri"/>
                <a:cs typeface="Courier New"/>
              </a:rPr>
              <a:t>};</a:t>
            </a:r>
            <a:endParaRPr lang="en-US" sz="4000" dirty="0">
              <a:ea typeface="Calibri"/>
              <a:cs typeface="Times New Roman"/>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Conditional</a:t>
            </a:r>
            <a:endParaRPr lang="en-US" dirty="0"/>
          </a:p>
        </p:txBody>
      </p:sp>
      <p:sp>
        <p:nvSpPr>
          <p:cNvPr id="3" name="Content Placeholder 2"/>
          <p:cNvSpPr>
            <a:spLocks noGrp="1"/>
          </p:cNvSpPr>
          <p:nvPr>
            <p:ph idx="1"/>
          </p:nvPr>
        </p:nvSpPr>
        <p:spPr/>
        <p:txBody>
          <a:bodyPr>
            <a:normAutofit fontScale="62500" lnSpcReduction="20000"/>
          </a:bodyPr>
          <a:lstStyle/>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a:t>
            </a:r>
            <a:r>
              <a:rPr lang="en-US" dirty="0" err="1" smtClean="0">
                <a:solidFill>
                  <a:srgbClr val="0000FF"/>
                </a:solidFill>
                <a:latin typeface="Consolas"/>
                <a:ea typeface="Calibri"/>
                <a:cs typeface="Courier New"/>
              </a:rPr>
              <a:t>bool</a:t>
            </a:r>
            <a:r>
              <a:rPr lang="en-US" dirty="0" smtClean="0">
                <a:latin typeface="Consolas"/>
                <a:ea typeface="Calibri"/>
                <a:cs typeface="Courier New"/>
              </a:rPr>
              <a:t> Condition, </a:t>
            </a:r>
            <a:r>
              <a:rPr lang="en-US" dirty="0" smtClean="0">
                <a:solidFill>
                  <a:srgbClr val="0000FF"/>
                </a:solidFill>
                <a:latin typeface="Consolas"/>
                <a:ea typeface="Calibri"/>
                <a:cs typeface="Courier New"/>
              </a:rPr>
              <a:t>class</a:t>
            </a:r>
            <a:r>
              <a:rPr lang="en-US" dirty="0" smtClean="0">
                <a:latin typeface="Consolas"/>
                <a:ea typeface="Calibri"/>
                <a:cs typeface="Courier New"/>
              </a:rPr>
              <a:t> </a:t>
            </a:r>
            <a:r>
              <a:rPr lang="en-US" dirty="0" err="1" smtClean="0">
                <a:latin typeface="Consolas"/>
                <a:ea typeface="Calibri"/>
                <a:cs typeface="Courier New"/>
              </a:rPr>
              <a:t>ThenType</a:t>
            </a:r>
            <a:r>
              <a:rPr lang="en-US" dirty="0" smtClean="0">
                <a:latin typeface="Consolas"/>
                <a:ea typeface="Calibri"/>
                <a:cs typeface="Courier New"/>
              </a:rPr>
              <a:t>,</a:t>
            </a:r>
            <a:br>
              <a:rPr lang="en-US" dirty="0" smtClean="0">
                <a:latin typeface="Consolas"/>
                <a:ea typeface="Calibri"/>
                <a:cs typeface="Courier New"/>
              </a:rPr>
            </a:br>
            <a:r>
              <a:rPr lang="en-US" dirty="0" smtClean="0">
                <a:solidFill>
                  <a:srgbClr val="0000FF"/>
                </a:solidFill>
                <a:latin typeface="Consolas"/>
                <a:ea typeface="Calibri"/>
                <a:cs typeface="Courier New"/>
              </a:rPr>
              <a:t>class</a:t>
            </a:r>
            <a:r>
              <a:rPr lang="en-US" dirty="0" smtClean="0">
                <a:latin typeface="Consolas"/>
                <a:ea typeface="Calibri"/>
                <a:cs typeface="Courier New"/>
              </a:rPr>
              <a:t> </a:t>
            </a:r>
            <a:r>
              <a:rPr lang="en-US" dirty="0" err="1" smtClean="0">
                <a:latin typeface="Consolas"/>
                <a:ea typeface="Calibri"/>
                <a:cs typeface="Courier New"/>
              </a:rPr>
              <a:t>ElseType</a:t>
            </a:r>
            <a:r>
              <a:rPr lang="en-US" dirty="0" smtClean="0">
                <a:latin typeface="Consolas"/>
                <a:ea typeface="Calibri"/>
                <a:cs typeface="Courier New"/>
              </a:rPr>
              <a:t>&gt;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if_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err="1" smtClean="0">
                <a:solidFill>
                  <a:srgbClr val="0000FF"/>
                </a:solidFill>
                <a:latin typeface="Consolas"/>
                <a:ea typeface="Calibri"/>
                <a:cs typeface="Courier New"/>
              </a:rPr>
              <a:t>typedef</a:t>
            </a:r>
            <a:r>
              <a:rPr lang="en-US" dirty="0" smtClean="0">
                <a:latin typeface="Consolas"/>
                <a:ea typeface="Calibri"/>
                <a:cs typeface="Courier New"/>
              </a:rPr>
              <a:t> </a:t>
            </a:r>
            <a:r>
              <a:rPr lang="en-US" dirty="0" err="1" smtClean="0">
                <a:latin typeface="Consolas"/>
                <a:ea typeface="Calibri"/>
                <a:cs typeface="Courier New"/>
              </a:rPr>
              <a:t>ThenType</a:t>
            </a:r>
            <a:r>
              <a:rPr lang="en-US" dirty="0" smtClean="0">
                <a:latin typeface="Consolas"/>
                <a:ea typeface="Calibri"/>
                <a:cs typeface="Courier New"/>
              </a:rPr>
              <a:t> type;</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a:t>
            </a:r>
            <a:r>
              <a:rPr lang="en-US" dirty="0" smtClean="0">
                <a:solidFill>
                  <a:srgbClr val="0000FF"/>
                </a:solidFill>
                <a:latin typeface="Consolas"/>
                <a:ea typeface="Calibri"/>
                <a:cs typeface="Courier New"/>
              </a:rPr>
              <a:t>class</a:t>
            </a:r>
            <a:r>
              <a:rPr lang="en-US" dirty="0" smtClean="0">
                <a:latin typeface="Consolas"/>
                <a:ea typeface="Calibri"/>
                <a:cs typeface="Courier New"/>
              </a:rPr>
              <a:t> </a:t>
            </a:r>
            <a:r>
              <a:rPr lang="en-US" dirty="0" err="1" smtClean="0">
                <a:latin typeface="Consolas"/>
                <a:ea typeface="Calibri"/>
                <a:cs typeface="Courier New"/>
              </a:rPr>
              <a:t>ThenType</a:t>
            </a:r>
            <a:r>
              <a:rPr lang="en-US" dirty="0" smtClean="0">
                <a:latin typeface="Consolas"/>
                <a:ea typeface="Calibri"/>
                <a:cs typeface="Courier New"/>
              </a:rPr>
              <a:t>, </a:t>
            </a:r>
            <a:r>
              <a:rPr lang="en-US" dirty="0" smtClean="0">
                <a:solidFill>
                  <a:srgbClr val="0000FF"/>
                </a:solidFill>
                <a:latin typeface="Consolas"/>
                <a:ea typeface="Calibri"/>
                <a:cs typeface="Courier New"/>
              </a:rPr>
              <a:t>class</a:t>
            </a:r>
            <a:r>
              <a:rPr lang="en-US" dirty="0" smtClean="0">
                <a:latin typeface="Consolas"/>
                <a:ea typeface="Calibri"/>
                <a:cs typeface="Courier New"/>
              </a:rPr>
              <a:t> </a:t>
            </a:r>
            <a:r>
              <a:rPr lang="en-US" dirty="0" err="1" smtClean="0">
                <a:latin typeface="Consolas"/>
                <a:ea typeface="Calibri"/>
                <a:cs typeface="Courier New"/>
              </a:rPr>
              <a:t>ElseType</a:t>
            </a:r>
            <a:r>
              <a:rPr lang="en-US" dirty="0" smtClean="0">
                <a:latin typeface="Consolas"/>
                <a:ea typeface="Calibri"/>
                <a:cs typeface="Courier New"/>
              </a:rPr>
              <a:t>&gt;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if_&lt;</a:t>
            </a:r>
            <a:r>
              <a:rPr lang="en-US" dirty="0" smtClean="0">
                <a:solidFill>
                  <a:srgbClr val="0000FF"/>
                </a:solidFill>
                <a:latin typeface="Consolas"/>
                <a:ea typeface="Calibri"/>
                <a:cs typeface="Courier New"/>
              </a:rPr>
              <a:t>false</a:t>
            </a:r>
            <a:r>
              <a:rPr lang="en-US" dirty="0" smtClean="0">
                <a:latin typeface="Consolas"/>
                <a:ea typeface="Calibri"/>
                <a:cs typeface="Courier New"/>
              </a:rPr>
              <a:t>, </a:t>
            </a:r>
            <a:r>
              <a:rPr lang="en-US" dirty="0" err="1" smtClean="0">
                <a:latin typeface="Consolas"/>
                <a:ea typeface="Calibri"/>
                <a:cs typeface="Courier New"/>
              </a:rPr>
              <a:t>ThenType</a:t>
            </a:r>
            <a:r>
              <a:rPr lang="en-US" dirty="0" smtClean="0">
                <a:latin typeface="Consolas"/>
                <a:ea typeface="Calibri"/>
                <a:cs typeface="Courier New"/>
              </a:rPr>
              <a:t>, </a:t>
            </a:r>
            <a:r>
              <a:rPr lang="en-US" dirty="0" err="1" smtClean="0">
                <a:latin typeface="Consolas"/>
                <a:ea typeface="Calibri"/>
                <a:cs typeface="Courier New"/>
              </a:rPr>
              <a:t>ElseType</a:t>
            </a:r>
            <a:r>
              <a:rPr lang="en-US" dirty="0" smtClean="0">
                <a:latin typeface="Consolas"/>
                <a:ea typeface="Calibri"/>
                <a:cs typeface="Courier New"/>
              </a:rPr>
              <a:t>&gt;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err="1" smtClean="0">
                <a:solidFill>
                  <a:srgbClr val="0000FF"/>
                </a:solidFill>
                <a:latin typeface="Consolas"/>
                <a:ea typeface="Calibri"/>
                <a:cs typeface="Courier New"/>
              </a:rPr>
              <a:t>typedef</a:t>
            </a:r>
            <a:r>
              <a:rPr lang="en-US" dirty="0" smtClean="0">
                <a:latin typeface="Consolas"/>
                <a:ea typeface="Calibri"/>
                <a:cs typeface="Courier New"/>
              </a:rPr>
              <a:t> </a:t>
            </a:r>
            <a:r>
              <a:rPr lang="en-US" dirty="0" err="1" smtClean="0">
                <a:latin typeface="Consolas"/>
                <a:ea typeface="Calibri"/>
                <a:cs typeface="Courier New"/>
              </a:rPr>
              <a:t>ElseType</a:t>
            </a:r>
            <a:r>
              <a:rPr lang="en-US" dirty="0" smtClean="0">
                <a:latin typeface="Consolas"/>
                <a:ea typeface="Calibri"/>
                <a:cs typeface="Courier New"/>
              </a:rPr>
              <a:t> type;</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a:t>
            </a:r>
            <a:endParaRPr lang="en-US" sz="4000" dirty="0">
              <a:ea typeface="Calibri"/>
              <a:cs typeface="Times New Roman"/>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Recursion</a:t>
            </a:r>
            <a:endParaRPr lang="en-US" dirty="0"/>
          </a:p>
        </p:txBody>
      </p:sp>
      <p:sp>
        <p:nvSpPr>
          <p:cNvPr id="3" name="Content Placeholder 2"/>
          <p:cNvSpPr>
            <a:spLocks noGrp="1"/>
          </p:cNvSpPr>
          <p:nvPr>
            <p:ph idx="1"/>
          </p:nvPr>
        </p:nvSpPr>
        <p:spPr/>
        <p:txBody>
          <a:bodyPr>
            <a:normAutofit fontScale="62500" lnSpcReduction="20000"/>
          </a:bodyPr>
          <a:lstStyle/>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a:t>
            </a:r>
            <a:r>
              <a:rPr lang="en-US" dirty="0" err="1" smtClean="0">
                <a:solidFill>
                  <a:srgbClr val="0000FF"/>
                </a:solidFill>
                <a:latin typeface="Consolas"/>
                <a:ea typeface="Calibri"/>
                <a:cs typeface="Courier New"/>
              </a:rPr>
              <a:t>int</a:t>
            </a:r>
            <a:r>
              <a:rPr lang="en-US" dirty="0" smtClean="0">
                <a:latin typeface="Consolas"/>
                <a:ea typeface="Calibri"/>
                <a:cs typeface="Courier New"/>
              </a:rPr>
              <a:t> N&gt;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Factorial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smtClean="0">
                <a:solidFill>
                  <a:srgbClr val="0000FF"/>
                </a:solidFill>
                <a:latin typeface="Consolas"/>
                <a:ea typeface="Calibri"/>
                <a:cs typeface="Courier New"/>
              </a:rPr>
              <a:t>static</a:t>
            </a:r>
            <a:r>
              <a:rPr lang="en-US" dirty="0" smtClean="0">
                <a:latin typeface="Consolas"/>
                <a:ea typeface="Calibri"/>
                <a:cs typeface="Courier New"/>
              </a:rPr>
              <a:t> </a:t>
            </a:r>
            <a:r>
              <a:rPr lang="en-US" dirty="0" smtClean="0">
                <a:solidFill>
                  <a:srgbClr val="0000FF"/>
                </a:solidFill>
                <a:latin typeface="Consolas"/>
                <a:ea typeface="Calibri"/>
                <a:cs typeface="Courier New"/>
              </a:rPr>
              <a:t>const</a:t>
            </a:r>
            <a:r>
              <a:rPr lang="en-US" dirty="0" smtClean="0">
                <a:latin typeface="Consolas"/>
                <a:ea typeface="Calibri"/>
                <a:cs typeface="Courier New"/>
              </a:rPr>
              <a:t> </a:t>
            </a:r>
            <a:r>
              <a:rPr lang="en-US" dirty="0" smtClean="0">
                <a:solidFill>
                  <a:srgbClr val="0000FF"/>
                </a:solidFill>
                <a:latin typeface="Consolas"/>
                <a:ea typeface="Calibri"/>
                <a:cs typeface="Courier New"/>
              </a:rPr>
              <a:t>int</a:t>
            </a:r>
            <a:r>
              <a:rPr lang="en-US" dirty="0" smtClean="0">
                <a:latin typeface="Consolas"/>
                <a:ea typeface="Calibri"/>
                <a:cs typeface="Courier New"/>
              </a:rPr>
              <a:t> value =</a:t>
            </a:r>
            <a:br>
              <a:rPr lang="en-US" dirty="0" smtClean="0">
                <a:latin typeface="Consolas"/>
                <a:ea typeface="Calibri"/>
                <a:cs typeface="Courier New"/>
              </a:rPr>
            </a:br>
            <a:r>
              <a:rPr lang="en-US" dirty="0" smtClean="0">
                <a:latin typeface="Consolas"/>
                <a:ea typeface="Calibri"/>
                <a:cs typeface="Courier New"/>
              </a:rPr>
              <a:t>  N * Factorial&lt;N - 1&gt;::value;</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a:t>
            </a:r>
            <a:r>
              <a:rPr lang="en-US" sz="4000" dirty="0" smtClean="0">
                <a:ea typeface="Calibri"/>
                <a:cs typeface="Times New Roman"/>
              </a:rPr>
              <a:t/>
            </a:r>
            <a:br>
              <a:rPr lang="en-US" sz="4000" dirty="0" smtClean="0">
                <a:ea typeface="Calibri"/>
                <a:cs typeface="Times New Roman"/>
              </a:rPr>
            </a:b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Factorial&lt;1&gt;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smtClean="0">
                <a:solidFill>
                  <a:srgbClr val="0000FF"/>
                </a:solidFill>
                <a:latin typeface="Consolas"/>
                <a:ea typeface="Calibri"/>
                <a:cs typeface="Courier New"/>
              </a:rPr>
              <a:t>static</a:t>
            </a:r>
            <a:r>
              <a:rPr lang="en-US" dirty="0" smtClean="0">
                <a:latin typeface="Consolas"/>
                <a:ea typeface="Calibri"/>
                <a:cs typeface="Courier New"/>
              </a:rPr>
              <a:t> </a:t>
            </a:r>
            <a:r>
              <a:rPr lang="en-US" dirty="0" smtClean="0">
                <a:solidFill>
                  <a:srgbClr val="0000FF"/>
                </a:solidFill>
                <a:latin typeface="Consolas"/>
                <a:ea typeface="Calibri"/>
                <a:cs typeface="Courier New"/>
              </a:rPr>
              <a:t>const</a:t>
            </a:r>
            <a:r>
              <a:rPr lang="en-US" dirty="0" smtClean="0">
                <a:latin typeface="Consolas"/>
                <a:ea typeface="Calibri"/>
                <a:cs typeface="Courier New"/>
              </a:rPr>
              <a:t> </a:t>
            </a:r>
            <a:r>
              <a:rPr lang="en-US" dirty="0" smtClean="0">
                <a:solidFill>
                  <a:srgbClr val="0000FF"/>
                </a:solidFill>
                <a:latin typeface="Consolas"/>
                <a:ea typeface="Calibri"/>
                <a:cs typeface="Courier New"/>
              </a:rPr>
              <a:t>int</a:t>
            </a:r>
            <a:r>
              <a:rPr lang="en-US" dirty="0" smtClean="0">
                <a:latin typeface="Consolas"/>
                <a:ea typeface="Calibri"/>
                <a:cs typeface="Courier New"/>
              </a:rPr>
              <a:t> value = 1;</a:t>
            </a:r>
            <a:endParaRPr lang="en-US" sz="4000" dirty="0">
              <a:ea typeface="Calibri"/>
              <a:cs typeface="Times New Roman"/>
            </a:endParaRPr>
          </a:p>
          <a:p>
            <a:pPr>
              <a:buNone/>
            </a:pPr>
            <a:r>
              <a:rPr lang="en-US" dirty="0" smtClean="0">
                <a:latin typeface="Consolas"/>
                <a:ea typeface="Calibri"/>
                <a:cs typeface="Courier New"/>
              </a:rPr>
              <a:t>};</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Easy example:</a:t>
            </a:r>
            <a:br>
              <a:rPr lang="en-US" dirty="0" smtClean="0"/>
            </a:br>
            <a:r>
              <a:rPr lang="en-US" dirty="0" smtClean="0"/>
              <a:t>Restricted Range Values</a:t>
            </a:r>
            <a:endParaRPr lang="en-US" dirty="0"/>
          </a:p>
        </p:txBody>
      </p:sp>
      <p:sp>
        <p:nvSpPr>
          <p:cNvPr id="3" name="Text Placeholder 2"/>
          <p:cNvSpPr>
            <a:spLocks noGrp="1"/>
          </p:cNvSpPr>
          <p:nvPr>
            <p:ph type="body" idx="1"/>
          </p:nvPr>
        </p:nvSpPr>
        <p:spPr/>
        <p:txBody>
          <a:bodyPr/>
          <a:lstStyle/>
          <a:p>
            <a:r>
              <a:rPr lang="en-US" dirty="0" smtClean="0"/>
              <a:t>A bit of </a:t>
            </a:r>
            <a:r>
              <a:rPr lang="en-US" i="1" dirty="0" smtClean="0"/>
              <a:t>Generic Programming</a:t>
            </a:r>
            <a:r>
              <a:rPr lang="en-US" dirty="0" smtClean="0"/>
              <a:t>, with a bit of </a:t>
            </a:r>
            <a:r>
              <a:rPr lang="en-US" i="1" dirty="0" smtClean="0"/>
              <a:t>Template Metaprogramming</a:t>
            </a:r>
            <a:r>
              <a:rPr lang="en-US" dirty="0" smtClean="0"/>
              <a:t>.</a:t>
            </a:r>
            <a:br>
              <a:rPr lang="en-US" dirty="0" smtClean="0"/>
            </a:br>
            <a:r>
              <a:rPr lang="en-US" dirty="0" smtClean="0"/>
              <a:t>Not cool, but theoretically useful in practice.</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Restricted Range Values</a:t>
            </a:r>
            <a:endParaRPr lang="en-US" dirty="0"/>
          </a:p>
        </p:txBody>
      </p:sp>
      <p:sp>
        <p:nvSpPr>
          <p:cNvPr id="3" name="Content Placeholder 2"/>
          <p:cNvSpPr>
            <a:spLocks noGrp="1"/>
          </p:cNvSpPr>
          <p:nvPr>
            <p:ph idx="1"/>
          </p:nvPr>
        </p:nvSpPr>
        <p:spPr/>
        <p:txBody>
          <a:bodyPr>
            <a:normAutofit/>
          </a:bodyPr>
          <a:lstStyle/>
          <a:p>
            <a:pPr>
              <a:lnSpc>
                <a:spcPct val="115000"/>
              </a:lnSpc>
              <a:spcAft>
                <a:spcPts val="0"/>
              </a:spcAft>
              <a:buNone/>
            </a:pPr>
            <a:r>
              <a:rPr lang="en-US" dirty="0" smtClean="0">
                <a:latin typeface="Consolas"/>
                <a:ea typeface="Calibri"/>
                <a:cs typeface="Courier New"/>
              </a:rPr>
              <a:t>restricted&lt;</a:t>
            </a:r>
            <a:r>
              <a:rPr lang="en-US" dirty="0" err="1" smtClean="0">
                <a:solidFill>
                  <a:srgbClr val="0000FF"/>
                </a:solidFill>
                <a:latin typeface="Consolas"/>
                <a:ea typeface="Calibri"/>
                <a:cs typeface="Courier New"/>
              </a:rPr>
              <a:t>int</a:t>
            </a:r>
            <a:r>
              <a:rPr lang="en-US" dirty="0" smtClean="0">
                <a:latin typeface="Consolas"/>
                <a:ea typeface="Calibri"/>
                <a:cs typeface="Courier New"/>
              </a:rPr>
              <a:t>, 0, 10&gt; </a:t>
            </a:r>
            <a:r>
              <a:rPr lang="en-US" dirty="0" err="1" smtClean="0">
                <a:latin typeface="Consolas"/>
                <a:ea typeface="Calibri"/>
                <a:cs typeface="Courier New"/>
              </a:rPr>
              <a:t>i</a:t>
            </a:r>
            <a:r>
              <a:rPr lang="en-US" dirty="0" smtClean="0">
                <a:latin typeface="Consolas"/>
                <a:ea typeface="Calibri"/>
                <a:cs typeface="Courier New"/>
              </a:rPr>
              <a:t> = arg1;</a:t>
            </a:r>
            <a:endParaRPr lang="en-US" sz="4000" dirty="0">
              <a:ea typeface="Calibri"/>
              <a:cs typeface="Times New Roman"/>
            </a:endParaRPr>
          </a:p>
          <a:p>
            <a:pPr>
              <a:lnSpc>
                <a:spcPct val="115000"/>
              </a:lnSpc>
              <a:spcAft>
                <a:spcPts val="0"/>
              </a:spcAft>
              <a:buNone/>
            </a:pPr>
            <a:r>
              <a:rPr lang="en-US" dirty="0" smtClean="0">
                <a:solidFill>
                  <a:srgbClr val="008000"/>
                </a:solidFill>
                <a:latin typeface="Consolas"/>
                <a:ea typeface="Calibri"/>
                <a:cs typeface="Courier New"/>
              </a:rPr>
              <a:t>// throws if out-of-range</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restrict&lt;</a:t>
            </a:r>
            <a:r>
              <a:rPr lang="en-US" dirty="0" err="1" smtClean="0">
                <a:solidFill>
                  <a:srgbClr val="0000FF"/>
                </a:solidFill>
                <a:latin typeface="Consolas"/>
                <a:ea typeface="Calibri"/>
                <a:cs typeface="Courier New"/>
              </a:rPr>
              <a:t>int</a:t>
            </a:r>
            <a:r>
              <a:rPr lang="en-US" dirty="0" smtClean="0">
                <a:latin typeface="Consolas"/>
                <a:ea typeface="Calibri"/>
                <a:cs typeface="Courier New"/>
              </a:rPr>
              <a:t>, -10, -1&gt; j = </a:t>
            </a:r>
            <a:r>
              <a:rPr lang="en-US" dirty="0" err="1" smtClean="0">
                <a:latin typeface="Consolas"/>
                <a:ea typeface="Calibri"/>
                <a:cs typeface="Courier New"/>
              </a:rPr>
              <a:t>i</a:t>
            </a:r>
            <a:r>
              <a:rPr lang="en-US" dirty="0" smtClean="0">
                <a:latin typeface="Consolas"/>
                <a:ea typeface="Calibri"/>
                <a:cs typeface="Courier New"/>
              </a:rPr>
              <a:t>;</a:t>
            </a:r>
            <a:endParaRPr lang="en-US" sz="4000" dirty="0">
              <a:ea typeface="Calibri"/>
              <a:cs typeface="Times New Roman"/>
            </a:endParaRPr>
          </a:p>
          <a:p>
            <a:pPr>
              <a:buNone/>
            </a:pPr>
            <a:r>
              <a:rPr lang="en-US" dirty="0" smtClean="0">
                <a:solidFill>
                  <a:srgbClr val="008000"/>
                </a:solidFill>
                <a:latin typeface="Consolas"/>
                <a:ea typeface="Calibri"/>
                <a:cs typeface="Courier New"/>
              </a:rPr>
              <a:t>// compile error, this</a:t>
            </a:r>
          </a:p>
          <a:p>
            <a:pPr>
              <a:buNone/>
            </a:pPr>
            <a:r>
              <a:rPr lang="en-US" dirty="0" smtClean="0">
                <a:solidFill>
                  <a:srgbClr val="008000"/>
                </a:solidFill>
                <a:latin typeface="Consolas"/>
                <a:ea typeface="Calibri"/>
                <a:cs typeface="Courier New"/>
              </a:rPr>
              <a:t>// just cannot work</a:t>
            </a:r>
            <a:endParaRPr lang="en-US" dirty="0" smtClean="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Restricted Range Values</a:t>
            </a:r>
            <a:endParaRPr lang="en-US" dirty="0"/>
          </a:p>
        </p:txBody>
      </p:sp>
      <p:sp>
        <p:nvSpPr>
          <p:cNvPr id="3" name="Content Placeholder 2"/>
          <p:cNvSpPr>
            <a:spLocks noGrp="1"/>
          </p:cNvSpPr>
          <p:nvPr>
            <p:ph idx="1"/>
          </p:nvPr>
        </p:nvSpPr>
        <p:spPr/>
        <p:txBody>
          <a:bodyPr/>
          <a:lstStyle/>
          <a:p>
            <a:pPr>
              <a:buNone/>
            </a:pPr>
            <a:endParaRPr lang="en-US" dirty="0" smtClean="0"/>
          </a:p>
          <a:p>
            <a:pPr>
              <a:buNone/>
            </a:pPr>
            <a:endParaRPr lang="en-US" dirty="0"/>
          </a:p>
          <a:p>
            <a:pPr>
              <a:buNone/>
            </a:pPr>
            <a:r>
              <a:rPr lang="en-US" dirty="0" smtClean="0"/>
              <a:t>:source</a:t>
            </a:r>
            <a:br>
              <a:rPr lang="en-US" dirty="0" smtClean="0"/>
            </a:br>
            <a:r>
              <a:rPr lang="en-US" dirty="0" err="1" smtClean="0"/>
              <a:t>goto</a:t>
            </a:r>
            <a:r>
              <a:rPr lang="en-US" dirty="0" smtClean="0"/>
              <a:t> source;</a:t>
            </a:r>
          </a:p>
          <a:p>
            <a:pPr>
              <a:buNone/>
            </a:pP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Traits, and Boost</a:t>
            </a:r>
            <a:endParaRPr lang="en-US" dirty="0"/>
          </a:p>
        </p:txBody>
      </p:sp>
      <p:sp>
        <p:nvSpPr>
          <p:cNvPr id="3" name="Text Placeholder 2"/>
          <p:cNvSpPr>
            <a:spLocks noGrp="1"/>
          </p:cNvSpPr>
          <p:nvPr>
            <p:ph type="body" idx="1"/>
          </p:nvPr>
        </p:nvSpPr>
        <p:spPr/>
        <p:txBody>
          <a:bodyPr/>
          <a:lstStyle/>
          <a:p>
            <a:r>
              <a:rPr lang="en-US" dirty="0" smtClean="0"/>
              <a:t>Easy C++ Techniques</a:t>
            </a: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Type Traits</a:t>
            </a:r>
            <a:endParaRPr lang="en-US" dirty="0"/>
          </a:p>
        </p:txBody>
      </p:sp>
      <p:sp>
        <p:nvSpPr>
          <p:cNvPr id="3" name="Content Placeholder 2"/>
          <p:cNvSpPr>
            <a:spLocks noGrp="1"/>
          </p:cNvSpPr>
          <p:nvPr>
            <p:ph idx="1"/>
          </p:nvPr>
        </p:nvSpPr>
        <p:spPr/>
        <p:txBody>
          <a:bodyPr/>
          <a:lstStyle/>
          <a:p>
            <a:pPr>
              <a:buNone/>
            </a:pPr>
            <a:endParaRPr lang="en-US" dirty="0" smtClean="0"/>
          </a:p>
          <a:p>
            <a:pPr>
              <a:buNone/>
            </a:pPr>
            <a:r>
              <a:rPr lang="en-US" dirty="0" smtClean="0"/>
              <a:t>Used heavily in STL</a:t>
            </a:r>
            <a:br>
              <a:rPr lang="en-US" dirty="0" smtClean="0"/>
            </a:br>
            <a:r>
              <a:rPr lang="en-US" dirty="0" smtClean="0"/>
              <a:t/>
            </a:r>
            <a:br>
              <a:rPr lang="en-US" dirty="0" smtClean="0"/>
            </a:br>
            <a:r>
              <a:rPr lang="en-US" dirty="0" smtClean="0"/>
              <a:t>for Optimization</a:t>
            </a:r>
            <a:br>
              <a:rPr lang="en-US" dirty="0" smtClean="0"/>
            </a:br>
            <a:endParaRPr lang="en-US" dirty="0" smtClean="0"/>
          </a:p>
          <a:p>
            <a:pPr>
              <a:buNone/>
            </a:pPr>
            <a:r>
              <a:rPr lang="en-US" dirty="0" smtClean="0"/>
              <a:t>	for Behavior Adaptation</a:t>
            </a: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Boost 1: MPL and Utilities</a:t>
            </a:r>
            <a:endParaRPr lang="en-US" dirty="0"/>
          </a:p>
        </p:txBody>
      </p:sp>
      <p:sp>
        <p:nvSpPr>
          <p:cNvPr id="3" name="Content Placeholder 2"/>
          <p:cNvSpPr>
            <a:spLocks noGrp="1"/>
          </p:cNvSpPr>
          <p:nvPr>
            <p:ph idx="1"/>
          </p:nvPr>
        </p:nvSpPr>
        <p:spPr/>
        <p:txBody>
          <a:bodyPr/>
          <a:lstStyle/>
          <a:p>
            <a:pPr>
              <a:buNone/>
            </a:pPr>
            <a:endParaRPr lang="en-US" dirty="0" smtClean="0"/>
          </a:p>
          <a:p>
            <a:pPr>
              <a:buNone/>
            </a:pPr>
            <a:r>
              <a:rPr lang="en-US" dirty="0" smtClean="0"/>
              <a:t>Provides STL like</a:t>
            </a:r>
          </a:p>
          <a:p>
            <a:pPr>
              <a:buNone/>
            </a:pPr>
            <a:endParaRPr lang="en-US" dirty="0" smtClean="0"/>
          </a:p>
          <a:p>
            <a:pPr>
              <a:buNone/>
            </a:pPr>
            <a:r>
              <a:rPr lang="en-US" dirty="0"/>
              <a:t>	</a:t>
            </a:r>
            <a:r>
              <a:rPr lang="en-US" dirty="0" smtClean="0"/>
              <a:t>Algorithms and </a:t>
            </a:r>
          </a:p>
          <a:p>
            <a:pPr>
              <a:buNone/>
            </a:pPr>
            <a:endParaRPr lang="en-US" dirty="0" smtClean="0"/>
          </a:p>
          <a:p>
            <a:pPr>
              <a:buNone/>
            </a:pPr>
            <a:r>
              <a:rPr lang="en-US" dirty="0"/>
              <a:t>	</a:t>
            </a:r>
            <a:r>
              <a:rPr lang="en-US" dirty="0" smtClean="0"/>
              <a:t>Data-Structures</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Metaprogramming</a:t>
            </a:r>
            <a:endParaRPr lang="en-US" dirty="0"/>
          </a:p>
        </p:txBody>
      </p:sp>
      <p:sp>
        <p:nvSpPr>
          <p:cNvPr id="3" name="Content Placeholder 2"/>
          <p:cNvSpPr>
            <a:spLocks noGrp="1"/>
          </p:cNvSpPr>
          <p:nvPr>
            <p:ph idx="1"/>
          </p:nvPr>
        </p:nvSpPr>
        <p:spPr/>
        <p:txBody>
          <a:bodyPr>
            <a:normAutofit lnSpcReduction="10000"/>
          </a:bodyPr>
          <a:lstStyle/>
          <a:p>
            <a:pPr>
              <a:buNone/>
            </a:pPr>
            <a:endParaRPr lang="en-US" dirty="0" smtClean="0"/>
          </a:p>
          <a:p>
            <a:pPr>
              <a:buNone/>
            </a:pPr>
            <a:r>
              <a:rPr lang="en-US" dirty="0" smtClean="0"/>
              <a:t>“Metaprogramming is about writing programs, which result in other programs.”</a:t>
            </a:r>
          </a:p>
          <a:p>
            <a:pPr>
              <a:buNone/>
            </a:pPr>
            <a:endParaRPr lang="en-US" dirty="0"/>
          </a:p>
          <a:p>
            <a:pPr>
              <a:buNone/>
            </a:pPr>
            <a:r>
              <a:rPr lang="en-US" dirty="0" smtClean="0"/>
              <a:t/>
            </a:r>
            <a:br>
              <a:rPr lang="en-US" dirty="0" smtClean="0"/>
            </a:br>
            <a:r>
              <a:rPr lang="en-US" dirty="0" smtClean="0"/>
              <a:t/>
            </a:r>
            <a:br>
              <a:rPr lang="en-US" dirty="0" smtClean="0"/>
            </a:br>
            <a:r>
              <a:rPr lang="en-US" dirty="0" smtClean="0"/>
              <a:t>Or go RTFW.</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Boost 2: </a:t>
            </a:r>
            <a:r>
              <a:rPr lang="en-US" dirty="0" err="1" smtClean="0"/>
              <a:t>Afoch</a:t>
            </a:r>
            <a:r>
              <a:rPr lang="en-US" dirty="0" smtClean="0"/>
              <a:t> </a:t>
            </a:r>
            <a:r>
              <a:rPr lang="en-US" dirty="0" err="1" smtClean="0"/>
              <a:t>Kraunk</a:t>
            </a:r>
            <a:endParaRPr lang="en-US" dirty="0"/>
          </a:p>
        </p:txBody>
      </p:sp>
      <p:sp>
        <p:nvSpPr>
          <p:cNvPr id="3" name="Content Placeholder 2"/>
          <p:cNvSpPr>
            <a:spLocks noGrp="1"/>
          </p:cNvSpPr>
          <p:nvPr>
            <p:ph idx="1"/>
          </p:nvPr>
        </p:nvSpPr>
        <p:spPr/>
        <p:txBody>
          <a:bodyPr/>
          <a:lstStyle/>
          <a:p>
            <a:pPr>
              <a:buNone/>
            </a:pPr>
            <a:r>
              <a:rPr lang="en-US" dirty="0" err="1" smtClean="0"/>
              <a:t>Boost.Spirit</a:t>
            </a:r>
            <a:endParaRPr lang="en-US" dirty="0" smtClean="0"/>
          </a:p>
          <a:p>
            <a:pPr>
              <a:buNone/>
            </a:pPr>
            <a:r>
              <a:rPr lang="en-US" dirty="0" err="1" smtClean="0"/>
              <a:t>Boost.Phoenix</a:t>
            </a:r>
            <a:endParaRPr lang="en-US" dirty="0" smtClean="0"/>
          </a:p>
          <a:p>
            <a:pPr>
              <a:buNone/>
            </a:pPr>
            <a:r>
              <a:rPr lang="en-US" dirty="0" err="1" smtClean="0"/>
              <a:t>Boost.Fusion</a:t>
            </a:r>
            <a:endParaRPr lang="en-US" dirty="0" smtClean="0"/>
          </a:p>
          <a:p>
            <a:pPr>
              <a:buNone/>
            </a:pPr>
            <a:r>
              <a:rPr lang="en-US" dirty="0" err="1" smtClean="0"/>
              <a:t>Boost.Proto</a:t>
            </a:r>
            <a:endParaRPr lang="en-US" dirty="0" smtClean="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Selected Keywords</a:t>
            </a:r>
            <a:endParaRPr lang="en-US" dirty="0"/>
          </a:p>
        </p:txBody>
      </p:sp>
      <p:sp>
        <p:nvSpPr>
          <p:cNvPr id="3" name="Content Placeholder 2"/>
          <p:cNvSpPr>
            <a:spLocks noGrp="1"/>
          </p:cNvSpPr>
          <p:nvPr>
            <p:ph idx="1"/>
          </p:nvPr>
        </p:nvSpPr>
        <p:spPr/>
        <p:txBody>
          <a:bodyPr/>
          <a:lstStyle/>
          <a:p>
            <a:pPr>
              <a:buNone/>
            </a:pPr>
            <a:endParaRPr lang="en-US" dirty="0" smtClean="0"/>
          </a:p>
          <a:p>
            <a:pPr>
              <a:buNone/>
            </a:pPr>
            <a:r>
              <a:rPr lang="en-US" dirty="0" smtClean="0"/>
              <a:t>Expression Templates</a:t>
            </a:r>
          </a:p>
          <a:p>
            <a:pPr>
              <a:buNone/>
            </a:pPr>
            <a:endParaRPr lang="en-US" dirty="0" smtClean="0"/>
          </a:p>
          <a:p>
            <a:pPr>
              <a:buNone/>
            </a:pPr>
            <a:r>
              <a:rPr lang="en-US" dirty="0" smtClean="0"/>
              <a:t>DSEL</a:t>
            </a:r>
            <a:br>
              <a:rPr lang="en-US" dirty="0" smtClean="0"/>
            </a:br>
            <a:r>
              <a:rPr lang="en-US" dirty="0" smtClean="0"/>
              <a:t>Domain Specific Embedded Language</a:t>
            </a:r>
          </a:p>
          <a:p>
            <a:pPr>
              <a:buNone/>
            </a:pPr>
            <a:endParaRPr lang="en-US" dirty="0" smtClean="0"/>
          </a:p>
          <a:p>
            <a:pPr>
              <a:buNone/>
            </a:pPr>
            <a:endParaRPr lang="en-US"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So long,</a:t>
            </a:r>
            <a:br>
              <a:rPr lang="en-US" dirty="0" smtClean="0"/>
            </a:br>
            <a:r>
              <a:rPr lang="en-US" dirty="0" smtClean="0"/>
              <a:t>and Thanks for all the fish</a:t>
            </a:r>
            <a:endParaRPr lang="en-US" dirty="0"/>
          </a:p>
        </p:txBody>
      </p:sp>
      <p:sp>
        <p:nvSpPr>
          <p:cNvPr id="3" name="Text Placeholder 2"/>
          <p:cNvSpPr>
            <a:spLocks noGrp="1"/>
          </p:cNvSpPr>
          <p:nvPr>
            <p:ph type="body" idx="1"/>
          </p:nvPr>
        </p:nvSpPr>
        <p:spPr/>
        <p:txBody>
          <a:bodyPr/>
          <a:lstStyle/>
          <a:p>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 template Syntax</a:t>
            </a:r>
            <a:endParaRPr lang="en-US" dirty="0"/>
          </a:p>
        </p:txBody>
      </p:sp>
      <p:sp>
        <p:nvSpPr>
          <p:cNvPr id="3" name="Text Placeholder 2"/>
          <p:cNvSpPr>
            <a:spLocks noGrp="1"/>
          </p:cNvSpPr>
          <p:nvPr>
            <p:ph type="body" idx="1"/>
          </p:nvPr>
        </p:nvSpPr>
        <p:spPr/>
        <p:txBody>
          <a:bodyPr/>
          <a:lstStyle/>
          <a:p>
            <a:r>
              <a:rPr lang="en-US" dirty="0" smtClean="0"/>
              <a:t>The good, the bad, and the</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Type Parameters</a:t>
            </a:r>
            <a:endParaRPr lang="en-US" dirty="0"/>
          </a:p>
        </p:txBody>
      </p:sp>
      <p:sp>
        <p:nvSpPr>
          <p:cNvPr id="3" name="Content Placeholder 2"/>
          <p:cNvSpPr>
            <a:spLocks noGrp="1"/>
          </p:cNvSpPr>
          <p:nvPr>
            <p:ph idx="1"/>
          </p:nvPr>
        </p:nvSpPr>
        <p:spPr/>
        <p:txBody>
          <a:bodyPr>
            <a:normAutofit fontScale="55000" lnSpcReduction="20000"/>
          </a:bodyPr>
          <a:lstStyle/>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a:t>
            </a:r>
            <a:r>
              <a:rPr lang="en-US" dirty="0" smtClean="0">
                <a:solidFill>
                  <a:srgbClr val="0000FF"/>
                </a:solidFill>
                <a:latin typeface="Consolas"/>
                <a:ea typeface="Calibri"/>
                <a:cs typeface="Courier New"/>
              </a:rPr>
              <a:t>class</a:t>
            </a:r>
            <a:r>
              <a:rPr lang="en-US" dirty="0" smtClean="0">
                <a:latin typeface="Consolas"/>
                <a:ea typeface="Calibri"/>
                <a:cs typeface="Courier New"/>
              </a:rPr>
              <a:t> T&gt;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TemplateExample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T value;</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a:t>
            </a:r>
            <a:r>
              <a:rPr lang="en-US" sz="4000" dirty="0" smtClean="0">
                <a:ea typeface="Calibri"/>
                <a:cs typeface="Times New Roman"/>
              </a:rPr>
              <a:t/>
            </a:r>
            <a:br>
              <a:rPr lang="en-US" sz="4000" dirty="0" smtClean="0">
                <a:ea typeface="Calibri"/>
                <a:cs typeface="Times New Roman"/>
              </a:rPr>
            </a:b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int</a:t>
            </a:r>
            <a:r>
              <a:rPr lang="en-US" dirty="0" smtClean="0">
                <a:latin typeface="Consolas"/>
                <a:ea typeface="Calibri"/>
                <a:cs typeface="Courier New"/>
              </a:rPr>
              <a:t> main()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TemplateExample&lt;</a:t>
            </a:r>
            <a:r>
              <a:rPr lang="en-US" dirty="0" smtClean="0">
                <a:solidFill>
                  <a:srgbClr val="0000FF"/>
                </a:solidFill>
                <a:latin typeface="Consolas"/>
                <a:ea typeface="Calibri"/>
                <a:cs typeface="Courier New"/>
              </a:rPr>
              <a:t>int</a:t>
            </a:r>
            <a:r>
              <a:rPr lang="en-US" dirty="0" smtClean="0">
                <a:latin typeface="Consolas"/>
                <a:ea typeface="Calibri"/>
                <a:cs typeface="Courier New"/>
              </a:rPr>
              <a:t>&gt; foo;</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err="1" smtClean="0">
                <a:latin typeface="Consolas"/>
                <a:ea typeface="Calibri"/>
                <a:cs typeface="Courier New"/>
              </a:rPr>
              <a:t>foo.value</a:t>
            </a:r>
            <a:r>
              <a:rPr lang="en-US" dirty="0" smtClean="0">
                <a:latin typeface="Consolas"/>
                <a:ea typeface="Calibri"/>
                <a:cs typeface="Courier New"/>
              </a:rPr>
              <a:t> = 1;  </a:t>
            </a:r>
            <a:r>
              <a:rPr lang="en-US" dirty="0" smtClean="0">
                <a:solidFill>
                  <a:srgbClr val="008000"/>
                </a:solidFill>
                <a:latin typeface="Consolas"/>
                <a:ea typeface="Calibri"/>
                <a:cs typeface="Courier New"/>
              </a:rPr>
              <a:t>// no compiler warnings</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err="1" smtClean="0">
                <a:latin typeface="Consolas"/>
                <a:ea typeface="Calibri"/>
                <a:cs typeface="Courier New"/>
              </a:rPr>
              <a:t>foo.value</a:t>
            </a:r>
            <a:r>
              <a:rPr lang="en-US" dirty="0" smtClean="0">
                <a:latin typeface="Consolas"/>
                <a:ea typeface="Calibri"/>
                <a:cs typeface="Courier New"/>
              </a:rPr>
              <a:t> = 2.5;</a:t>
            </a:r>
            <a:r>
              <a:rPr lang="en-US" dirty="0" smtClean="0">
                <a:solidFill>
                  <a:srgbClr val="008000"/>
                </a:solidFill>
                <a:latin typeface="Consolas"/>
                <a:ea typeface="Calibri"/>
                <a:cs typeface="Courier New"/>
              </a:rPr>
              <a:t>// potential loss of information, double -&gt; int</a:t>
            </a:r>
            <a:endParaRPr lang="en-US" sz="4000" dirty="0">
              <a:ea typeface="Calibri"/>
              <a:cs typeface="Times New Roman"/>
            </a:endParaRPr>
          </a:p>
          <a:p>
            <a:pPr>
              <a:buNone/>
            </a:pPr>
            <a:r>
              <a:rPr lang="en-US" dirty="0" smtClean="0">
                <a:latin typeface="Consolas"/>
                <a:ea typeface="Calibri"/>
                <a:cs typeface="Courier New"/>
              </a:rPr>
              <a:t>}</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Integral Constant Expressions</a:t>
            </a:r>
            <a:endParaRPr lang="en-US" dirty="0"/>
          </a:p>
        </p:txBody>
      </p:sp>
      <p:sp>
        <p:nvSpPr>
          <p:cNvPr id="3" name="Content Placeholder 2"/>
          <p:cNvSpPr>
            <a:spLocks noGrp="1"/>
          </p:cNvSpPr>
          <p:nvPr>
            <p:ph idx="1"/>
          </p:nvPr>
        </p:nvSpPr>
        <p:spPr/>
        <p:txBody>
          <a:bodyPr>
            <a:normAutofit fontScale="70000" lnSpcReduction="20000"/>
          </a:bodyPr>
          <a:lstStyle/>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a:t>
            </a:r>
            <a:r>
              <a:rPr lang="en-US" dirty="0" err="1" smtClean="0">
                <a:solidFill>
                  <a:srgbClr val="0000FF"/>
                </a:solidFill>
                <a:latin typeface="Consolas"/>
                <a:ea typeface="Calibri"/>
                <a:cs typeface="Courier New"/>
              </a:rPr>
              <a:t>int</a:t>
            </a:r>
            <a:r>
              <a:rPr lang="en-US" dirty="0" smtClean="0">
                <a:latin typeface="Consolas"/>
                <a:ea typeface="Calibri"/>
                <a:cs typeface="Courier New"/>
              </a:rPr>
              <a:t> N&gt;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Identity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smtClean="0">
                <a:solidFill>
                  <a:srgbClr val="0000FF"/>
                </a:solidFill>
                <a:latin typeface="Consolas"/>
                <a:ea typeface="Calibri"/>
                <a:cs typeface="Courier New"/>
              </a:rPr>
              <a:t>static</a:t>
            </a:r>
            <a:r>
              <a:rPr lang="en-US" dirty="0" smtClean="0">
                <a:latin typeface="Consolas"/>
                <a:ea typeface="Calibri"/>
                <a:cs typeface="Courier New"/>
              </a:rPr>
              <a:t> </a:t>
            </a:r>
            <a:r>
              <a:rPr lang="en-US" dirty="0" smtClean="0">
                <a:solidFill>
                  <a:srgbClr val="0000FF"/>
                </a:solidFill>
                <a:latin typeface="Consolas"/>
                <a:ea typeface="Calibri"/>
                <a:cs typeface="Courier New"/>
              </a:rPr>
              <a:t>const</a:t>
            </a:r>
            <a:r>
              <a:rPr lang="en-US" dirty="0" smtClean="0">
                <a:latin typeface="Consolas"/>
                <a:ea typeface="Calibri"/>
                <a:cs typeface="Courier New"/>
              </a:rPr>
              <a:t> </a:t>
            </a:r>
            <a:r>
              <a:rPr lang="en-US" dirty="0" smtClean="0">
                <a:solidFill>
                  <a:srgbClr val="0000FF"/>
                </a:solidFill>
                <a:latin typeface="Consolas"/>
                <a:ea typeface="Calibri"/>
                <a:cs typeface="Courier New"/>
              </a:rPr>
              <a:t>int</a:t>
            </a:r>
            <a:r>
              <a:rPr lang="en-US" dirty="0" smtClean="0">
                <a:latin typeface="Consolas"/>
                <a:ea typeface="Calibri"/>
                <a:cs typeface="Courier New"/>
              </a:rPr>
              <a:t> value = N;</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int</a:t>
            </a:r>
            <a:r>
              <a:rPr lang="en-US" dirty="0" smtClean="0">
                <a:latin typeface="Consolas"/>
                <a:ea typeface="Calibri"/>
                <a:cs typeface="Courier New"/>
              </a:rPr>
              <a:t> main()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smtClean="0">
                <a:solidFill>
                  <a:srgbClr val="0000FF"/>
                </a:solidFill>
                <a:latin typeface="Consolas"/>
                <a:ea typeface="Calibri"/>
                <a:cs typeface="Courier New"/>
              </a:rPr>
              <a:t>int</a:t>
            </a:r>
            <a:r>
              <a:rPr lang="en-US" dirty="0" smtClean="0">
                <a:latin typeface="Consolas"/>
                <a:ea typeface="Calibri"/>
                <a:cs typeface="Courier New"/>
              </a:rPr>
              <a:t> a = Identity&lt;3&gt;::value;</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smtClean="0">
                <a:solidFill>
                  <a:srgbClr val="0000FF"/>
                </a:solidFill>
                <a:latin typeface="Consolas"/>
                <a:ea typeface="Calibri"/>
                <a:cs typeface="Courier New"/>
              </a:rPr>
              <a:t>int</a:t>
            </a:r>
            <a:r>
              <a:rPr lang="en-US" dirty="0" smtClean="0">
                <a:latin typeface="Consolas"/>
                <a:ea typeface="Calibri"/>
                <a:cs typeface="Courier New"/>
              </a:rPr>
              <a:t> b = Identity&lt;2*</a:t>
            </a:r>
            <a:r>
              <a:rPr lang="en-US" dirty="0" err="1" smtClean="0">
                <a:solidFill>
                  <a:srgbClr val="0000FF"/>
                </a:solidFill>
                <a:latin typeface="Consolas"/>
                <a:ea typeface="Calibri"/>
                <a:cs typeface="Courier New"/>
              </a:rPr>
              <a:t>sizeof</a:t>
            </a:r>
            <a:r>
              <a:rPr lang="en-US" dirty="0" smtClean="0">
                <a:latin typeface="Consolas"/>
                <a:ea typeface="Calibri"/>
                <a:cs typeface="Courier New"/>
              </a:rPr>
              <a:t>(Identity&lt;0&gt;)&gt;::value;</a:t>
            </a:r>
            <a:endParaRPr lang="en-US" sz="4000" dirty="0">
              <a:ea typeface="Calibri"/>
              <a:cs typeface="Times New Roman"/>
            </a:endParaRPr>
          </a:p>
          <a:p>
            <a:pPr>
              <a:buNone/>
            </a:pPr>
            <a:r>
              <a:rPr lang="en-US" dirty="0" smtClean="0">
                <a:latin typeface="Consolas"/>
                <a:ea typeface="Calibri"/>
                <a:cs typeface="Courier New"/>
              </a:rPr>
              <a:t>}</a:t>
            </a: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Partial Specialization</a:t>
            </a:r>
            <a:endParaRPr lang="en-US" dirty="0"/>
          </a:p>
        </p:txBody>
      </p:sp>
      <p:sp>
        <p:nvSpPr>
          <p:cNvPr id="3" name="Content Placeholder 2"/>
          <p:cNvSpPr>
            <a:spLocks noGrp="1"/>
          </p:cNvSpPr>
          <p:nvPr>
            <p:ph idx="1"/>
          </p:nvPr>
        </p:nvSpPr>
        <p:spPr/>
        <p:txBody>
          <a:bodyPr>
            <a:normAutofit fontScale="70000" lnSpcReduction="20000"/>
          </a:bodyPr>
          <a:lstStyle/>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a:t>
            </a:r>
            <a:r>
              <a:rPr lang="en-US" dirty="0" smtClean="0">
                <a:solidFill>
                  <a:srgbClr val="0000FF"/>
                </a:solidFill>
                <a:latin typeface="Consolas"/>
                <a:ea typeface="Calibri"/>
                <a:cs typeface="Courier New"/>
              </a:rPr>
              <a:t>class</a:t>
            </a:r>
            <a:r>
              <a:rPr lang="en-US" dirty="0" smtClean="0">
                <a:latin typeface="Consolas"/>
                <a:ea typeface="Calibri"/>
                <a:cs typeface="Courier New"/>
              </a:rPr>
              <a:t> T, </a:t>
            </a:r>
            <a:r>
              <a:rPr lang="en-US" dirty="0" smtClean="0">
                <a:solidFill>
                  <a:srgbClr val="0000FF"/>
                </a:solidFill>
                <a:latin typeface="Consolas"/>
                <a:ea typeface="Calibri"/>
                <a:cs typeface="Courier New"/>
              </a:rPr>
              <a:t>class</a:t>
            </a:r>
            <a:r>
              <a:rPr lang="en-US" dirty="0" smtClean="0">
                <a:latin typeface="Consolas"/>
                <a:ea typeface="Calibri"/>
                <a:cs typeface="Courier New"/>
              </a:rPr>
              <a:t> V&gt;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a:t>
            </a:r>
            <a:r>
              <a:rPr lang="en-US" dirty="0" err="1" smtClean="0">
                <a:latin typeface="Consolas"/>
                <a:ea typeface="Calibri"/>
                <a:cs typeface="Courier New"/>
              </a:rPr>
              <a:t>left_int_p</a:t>
            </a:r>
            <a:r>
              <a:rPr lang="en-US" dirty="0" smtClean="0">
                <a:latin typeface="Consolas"/>
                <a:ea typeface="Calibri"/>
                <a:cs typeface="Courier New"/>
              </a:rPr>
              <a:t>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smtClean="0">
                <a:solidFill>
                  <a:srgbClr val="0000FF"/>
                </a:solidFill>
                <a:latin typeface="Consolas"/>
                <a:ea typeface="Calibri"/>
                <a:cs typeface="Courier New"/>
              </a:rPr>
              <a:t>static</a:t>
            </a:r>
            <a:r>
              <a:rPr lang="en-US" dirty="0" smtClean="0">
                <a:latin typeface="Consolas"/>
                <a:ea typeface="Calibri"/>
                <a:cs typeface="Courier New"/>
              </a:rPr>
              <a:t> </a:t>
            </a:r>
            <a:r>
              <a:rPr lang="en-US" dirty="0" smtClean="0">
                <a:solidFill>
                  <a:srgbClr val="0000FF"/>
                </a:solidFill>
                <a:latin typeface="Consolas"/>
                <a:ea typeface="Calibri"/>
                <a:cs typeface="Courier New"/>
              </a:rPr>
              <a:t>const</a:t>
            </a:r>
            <a:r>
              <a:rPr lang="en-US" dirty="0" smtClean="0">
                <a:latin typeface="Consolas"/>
                <a:ea typeface="Calibri"/>
                <a:cs typeface="Courier New"/>
              </a:rPr>
              <a:t> </a:t>
            </a:r>
            <a:r>
              <a:rPr lang="en-US" dirty="0" err="1" smtClean="0">
                <a:solidFill>
                  <a:srgbClr val="0000FF"/>
                </a:solidFill>
                <a:latin typeface="Consolas"/>
                <a:ea typeface="Calibri"/>
                <a:cs typeface="Courier New"/>
              </a:rPr>
              <a:t>bool</a:t>
            </a:r>
            <a:r>
              <a:rPr lang="en-US" dirty="0" smtClean="0">
                <a:latin typeface="Consolas"/>
                <a:ea typeface="Calibri"/>
                <a:cs typeface="Courier New"/>
              </a:rPr>
              <a:t> value = </a:t>
            </a:r>
            <a:r>
              <a:rPr lang="en-US" dirty="0" smtClean="0">
                <a:solidFill>
                  <a:srgbClr val="0000FF"/>
                </a:solidFill>
                <a:latin typeface="Consolas"/>
                <a:ea typeface="Calibri"/>
                <a:cs typeface="Courier New"/>
              </a:rPr>
              <a:t>false</a:t>
            </a:r>
            <a:r>
              <a:rPr lang="en-US" dirty="0" smtClean="0">
                <a:latin typeface="Consolas"/>
                <a:ea typeface="Calibri"/>
                <a:cs typeface="Courier New"/>
              </a:rPr>
              <a:t>;</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template</a:t>
            </a:r>
            <a:r>
              <a:rPr lang="en-US" dirty="0" smtClean="0">
                <a:latin typeface="Consolas"/>
                <a:ea typeface="Calibri"/>
                <a:cs typeface="Courier New"/>
              </a:rPr>
              <a:t>&lt;</a:t>
            </a:r>
            <a:r>
              <a:rPr lang="en-US" dirty="0" smtClean="0">
                <a:solidFill>
                  <a:srgbClr val="0000FF"/>
                </a:solidFill>
                <a:latin typeface="Consolas"/>
                <a:ea typeface="Calibri"/>
                <a:cs typeface="Courier New"/>
              </a:rPr>
              <a:t>class</a:t>
            </a:r>
            <a:r>
              <a:rPr lang="en-US" dirty="0" smtClean="0">
                <a:latin typeface="Consolas"/>
                <a:ea typeface="Calibri"/>
                <a:cs typeface="Courier New"/>
              </a:rPr>
              <a:t> V&gt;</a:t>
            </a:r>
            <a:endParaRPr lang="en-US" sz="4000" dirty="0">
              <a:ea typeface="Calibri"/>
              <a:cs typeface="Times New Roman"/>
            </a:endParaRPr>
          </a:p>
          <a:p>
            <a:pPr>
              <a:lnSpc>
                <a:spcPct val="115000"/>
              </a:lnSpc>
              <a:spcAft>
                <a:spcPts val="0"/>
              </a:spcAft>
              <a:buNone/>
            </a:pPr>
            <a:r>
              <a:rPr lang="en-US" dirty="0" smtClean="0">
                <a:solidFill>
                  <a:srgbClr val="0000FF"/>
                </a:solidFill>
                <a:latin typeface="Consolas"/>
                <a:ea typeface="Calibri"/>
                <a:cs typeface="Courier New"/>
              </a:rPr>
              <a:t>struct</a:t>
            </a:r>
            <a:r>
              <a:rPr lang="en-US" dirty="0" smtClean="0">
                <a:latin typeface="Consolas"/>
                <a:ea typeface="Calibri"/>
                <a:cs typeface="Courier New"/>
              </a:rPr>
              <a:t> </a:t>
            </a:r>
            <a:r>
              <a:rPr lang="en-US" dirty="0" err="1" smtClean="0">
                <a:latin typeface="Consolas"/>
                <a:ea typeface="Calibri"/>
                <a:cs typeface="Courier New"/>
              </a:rPr>
              <a:t>left_int_p</a:t>
            </a:r>
            <a:r>
              <a:rPr lang="en-US" dirty="0" smtClean="0">
                <a:latin typeface="Consolas"/>
                <a:ea typeface="Calibri"/>
                <a:cs typeface="Courier New"/>
              </a:rPr>
              <a:t>&lt;</a:t>
            </a:r>
            <a:r>
              <a:rPr lang="en-US" dirty="0" err="1" smtClean="0">
                <a:solidFill>
                  <a:srgbClr val="0000FF"/>
                </a:solidFill>
                <a:latin typeface="Consolas"/>
                <a:ea typeface="Calibri"/>
                <a:cs typeface="Courier New"/>
              </a:rPr>
              <a:t>int</a:t>
            </a:r>
            <a:r>
              <a:rPr lang="en-US" dirty="0" smtClean="0">
                <a:latin typeface="Consolas"/>
                <a:ea typeface="Calibri"/>
                <a:cs typeface="Courier New"/>
              </a:rPr>
              <a:t>, V&gt; {</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  </a:t>
            </a:r>
            <a:r>
              <a:rPr lang="en-US" dirty="0" smtClean="0">
                <a:solidFill>
                  <a:srgbClr val="0000FF"/>
                </a:solidFill>
                <a:latin typeface="Consolas"/>
                <a:ea typeface="Calibri"/>
                <a:cs typeface="Courier New"/>
              </a:rPr>
              <a:t>static</a:t>
            </a:r>
            <a:r>
              <a:rPr lang="en-US" dirty="0" smtClean="0">
                <a:latin typeface="Consolas"/>
                <a:ea typeface="Calibri"/>
                <a:cs typeface="Courier New"/>
              </a:rPr>
              <a:t> </a:t>
            </a:r>
            <a:r>
              <a:rPr lang="en-US" dirty="0" smtClean="0">
                <a:solidFill>
                  <a:srgbClr val="0000FF"/>
                </a:solidFill>
                <a:latin typeface="Consolas"/>
                <a:ea typeface="Calibri"/>
                <a:cs typeface="Courier New"/>
              </a:rPr>
              <a:t>const</a:t>
            </a:r>
            <a:r>
              <a:rPr lang="en-US" dirty="0" smtClean="0">
                <a:latin typeface="Consolas"/>
                <a:ea typeface="Calibri"/>
                <a:cs typeface="Courier New"/>
              </a:rPr>
              <a:t> </a:t>
            </a:r>
            <a:r>
              <a:rPr lang="en-US" dirty="0" err="1" smtClean="0">
                <a:solidFill>
                  <a:srgbClr val="0000FF"/>
                </a:solidFill>
                <a:latin typeface="Consolas"/>
                <a:ea typeface="Calibri"/>
                <a:cs typeface="Courier New"/>
              </a:rPr>
              <a:t>bool</a:t>
            </a:r>
            <a:r>
              <a:rPr lang="en-US" dirty="0" smtClean="0">
                <a:latin typeface="Consolas"/>
                <a:ea typeface="Calibri"/>
                <a:cs typeface="Courier New"/>
              </a:rPr>
              <a:t> value = </a:t>
            </a:r>
            <a:r>
              <a:rPr lang="en-US" dirty="0" smtClean="0">
                <a:solidFill>
                  <a:srgbClr val="0000FF"/>
                </a:solidFill>
                <a:latin typeface="Consolas"/>
                <a:ea typeface="Calibri"/>
                <a:cs typeface="Courier New"/>
              </a:rPr>
              <a:t>true</a:t>
            </a:r>
            <a:r>
              <a:rPr lang="en-US" dirty="0" smtClean="0">
                <a:latin typeface="Consolas"/>
                <a:ea typeface="Calibri"/>
                <a:cs typeface="Courier New"/>
              </a:rPr>
              <a:t>;</a:t>
            </a:r>
            <a:endParaRPr lang="en-US" sz="4000" dirty="0">
              <a:ea typeface="Calibri"/>
              <a:cs typeface="Times New Roman"/>
            </a:endParaRPr>
          </a:p>
          <a:p>
            <a:pPr>
              <a:lnSpc>
                <a:spcPct val="115000"/>
              </a:lnSpc>
              <a:spcAft>
                <a:spcPts val="0"/>
              </a:spcAft>
              <a:buNone/>
            </a:pPr>
            <a:r>
              <a:rPr lang="en-US" dirty="0" smtClean="0">
                <a:latin typeface="Consolas"/>
                <a:ea typeface="Calibri"/>
                <a:cs typeface="Courier New"/>
              </a:rPr>
              <a:t>};</a:t>
            </a:r>
            <a:endParaRPr lang="en-US" sz="4000" dirty="0">
              <a:ea typeface="Calibri"/>
              <a:cs typeface="Times New Roman"/>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Templates as </a:t>
            </a:r>
            <a:br>
              <a:rPr lang="en-US" dirty="0" smtClean="0"/>
            </a:br>
            <a:r>
              <a:rPr lang="en-US" dirty="0" smtClean="0"/>
              <a:t>programming language</a:t>
            </a:r>
            <a:endParaRPr lang="en-US" dirty="0"/>
          </a:p>
        </p:txBody>
      </p:sp>
      <p:sp>
        <p:nvSpPr>
          <p:cNvPr id="3" name="Text Placeholder 2"/>
          <p:cNvSpPr>
            <a:spLocks noGrp="1"/>
          </p:cNvSpPr>
          <p:nvPr>
            <p:ph type="body" idx="1"/>
          </p:nvPr>
        </p:nvSpPr>
        <p:spPr/>
        <p:txBody>
          <a:bodyPr/>
          <a:lstStyle/>
          <a:p>
            <a:r>
              <a:rPr lang="en-US" dirty="0" smtClean="0"/>
              <a:t>About the non-jump.</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Language Characteristics</a:t>
            </a:r>
            <a:endParaRPr lang="en-US" dirty="0"/>
          </a:p>
        </p:txBody>
      </p:sp>
      <p:sp>
        <p:nvSpPr>
          <p:cNvPr id="3" name="Content Placeholder 2"/>
          <p:cNvSpPr>
            <a:spLocks noGrp="1"/>
          </p:cNvSpPr>
          <p:nvPr>
            <p:ph idx="1"/>
          </p:nvPr>
        </p:nvSpPr>
        <p:spPr/>
        <p:txBody>
          <a:bodyPr/>
          <a:lstStyle/>
          <a:p>
            <a:pPr algn="ctr">
              <a:buNone/>
            </a:pPr>
            <a:endParaRPr lang="en-US" dirty="0" smtClean="0"/>
          </a:p>
          <a:p>
            <a:pPr algn="ctr">
              <a:buNone/>
            </a:pPr>
            <a:r>
              <a:rPr lang="en-US" dirty="0" smtClean="0"/>
              <a:t>Pure Functional</a:t>
            </a:r>
          </a:p>
          <a:p>
            <a:pPr algn="ctr">
              <a:buNone/>
            </a:pPr>
            <a:endParaRPr lang="en-US" dirty="0" smtClean="0"/>
          </a:p>
          <a:p>
            <a:pPr algn="ctr">
              <a:buNone/>
            </a:pPr>
            <a:endParaRPr lang="en-US" dirty="0" smtClean="0"/>
          </a:p>
          <a:p>
            <a:pPr algn="ctr">
              <a:buNone/>
            </a:pPr>
            <a:r>
              <a:rPr lang="en-US" dirty="0" smtClean="0"/>
              <a:t>Strong and Dynamically Typed</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Language Characteristics</a:t>
            </a:r>
            <a:endParaRPr lang="en-US" dirty="0"/>
          </a:p>
        </p:txBody>
      </p:sp>
      <p:sp>
        <p:nvSpPr>
          <p:cNvPr id="3" name="Content Placeholder 2"/>
          <p:cNvSpPr>
            <a:spLocks noGrp="1"/>
          </p:cNvSpPr>
          <p:nvPr>
            <p:ph idx="1"/>
          </p:nvPr>
        </p:nvSpPr>
        <p:spPr/>
        <p:txBody>
          <a:bodyPr>
            <a:normAutofit/>
          </a:bodyPr>
          <a:lstStyle/>
          <a:p>
            <a:pPr algn="ctr">
              <a:buNone/>
            </a:pPr>
            <a:endParaRPr lang="en-US" dirty="0" smtClean="0"/>
          </a:p>
          <a:p>
            <a:pPr algn="ctr">
              <a:buNone/>
            </a:pPr>
            <a:r>
              <a:rPr lang="en-US" dirty="0" smtClean="0"/>
              <a:t>Lazy</a:t>
            </a:r>
          </a:p>
          <a:p>
            <a:pPr algn="ctr">
              <a:buNone/>
            </a:pPr>
            <a:endParaRPr lang="en-US" dirty="0" smtClean="0"/>
          </a:p>
          <a:p>
            <a:pPr algn="ctr">
              <a:buNone/>
            </a:pPr>
            <a:r>
              <a:rPr lang="en-US" dirty="0" smtClean="0"/>
              <a:t>Pattern Matching For Everything</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907</TotalTime>
  <Words>2785</Words>
  <Application>Microsoft Office PowerPoint</Application>
  <PresentationFormat>On-screen Show (16:10)</PresentationFormat>
  <Paragraphs>272</Paragraphs>
  <Slides>22</Slides>
  <Notes>22</Notes>
  <HiddenSlides>0</HiddenSlides>
  <MMClips>0</MMClips>
  <ScaleCrop>false</ScaleCrop>
  <HeadingPairs>
    <vt:vector size="4" baseType="variant">
      <vt:variant>
        <vt:lpstr>Theme</vt:lpstr>
      </vt:variant>
      <vt:variant>
        <vt:i4>1</vt:i4>
      </vt:variant>
      <vt:variant>
        <vt:lpstr>Slide Titles</vt:lpstr>
      </vt:variant>
      <vt:variant>
        <vt:i4>22</vt:i4>
      </vt:variant>
    </vt:vector>
  </HeadingPairs>
  <TitlesOfParts>
    <vt:vector size="23" baseType="lpstr">
      <vt:lpstr>Office Theme</vt:lpstr>
      <vt:lpstr>C++ Template Metaprogramming</vt:lpstr>
      <vt:lpstr>Metaprogramming</vt:lpstr>
      <vt:lpstr>C++ template Syntax</vt:lpstr>
      <vt:lpstr>Type Parameters</vt:lpstr>
      <vt:lpstr>Integral Constant Expressions</vt:lpstr>
      <vt:lpstr>Partial Specialization</vt:lpstr>
      <vt:lpstr>Templates as  programming language</vt:lpstr>
      <vt:lpstr>Language Characteristics</vt:lpstr>
      <vt:lpstr>Language Characteristics</vt:lpstr>
      <vt:lpstr>Language Characteristics</vt:lpstr>
      <vt:lpstr>Defining Functions</vt:lpstr>
      <vt:lpstr>The Conditional</vt:lpstr>
      <vt:lpstr>Recursion</vt:lpstr>
      <vt:lpstr>Easy example: Restricted Range Values</vt:lpstr>
      <vt:lpstr>Restricted Range Values</vt:lpstr>
      <vt:lpstr>Restricted Range Values</vt:lpstr>
      <vt:lpstr>Traits, and Boost</vt:lpstr>
      <vt:lpstr>Type Traits</vt:lpstr>
      <vt:lpstr>Boost 1: MPL and Utilities</vt:lpstr>
      <vt:lpstr>Boost 2: Afoch Kraunk</vt:lpstr>
      <vt:lpstr>Selected Keywords</vt:lpstr>
      <vt:lpstr>So long, and Thanks for all the fish</vt:lpstr>
    </vt:vector>
  </TitlesOfParts>
  <Company>GUEP Software GmbH</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 Template Metaprogramming</dc:title>
  <dc:creator>Markus Grüneis</dc:creator>
  <cp:lastModifiedBy>Markus Grüneis</cp:lastModifiedBy>
  <cp:revision>185</cp:revision>
  <dcterms:created xsi:type="dcterms:W3CDTF">2009-11-22T16:11:49Z</dcterms:created>
  <dcterms:modified xsi:type="dcterms:W3CDTF">2010-02-27T21:30:06Z</dcterms:modified>
</cp:coreProperties>
</file>

<file path=docProps/thumbnail.jpeg>
</file>